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0"/>
  </p:notesMasterIdLst>
  <p:sldIdLst>
    <p:sldId id="256" r:id="rId8"/>
    <p:sldId id="271" r:id="rId9"/>
    <p:sldId id="272" r:id="rId10"/>
    <p:sldId id="306" r:id="rId11"/>
    <p:sldId id="308" r:id="rId12"/>
    <p:sldId id="309" r:id="rId13"/>
    <p:sldId id="307" r:id="rId14"/>
    <p:sldId id="310" r:id="rId15"/>
    <p:sldId id="312" r:id="rId16"/>
    <p:sldId id="313" r:id="rId17"/>
    <p:sldId id="311" r:id="rId18"/>
    <p:sldId id="305" r:id="rId19"/>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272"/>
            <p14:sldId id="306"/>
            <p14:sldId id="308"/>
            <p14:sldId id="309"/>
            <p14:sldId id="307"/>
            <p14:sldId id="310"/>
            <p14:sldId id="312"/>
            <p14:sldId id="313"/>
            <p14:sldId id="311"/>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6" autoAdjust="0"/>
    <p:restoredTop sz="80103" autoAdjust="0"/>
  </p:normalViewPr>
  <p:slideViewPr>
    <p:cSldViewPr>
      <p:cViewPr varScale="1">
        <p:scale>
          <a:sx n="110" d="100"/>
          <a:sy n="110" d="100"/>
        </p:scale>
        <p:origin x="1182" y="96"/>
      </p:cViewPr>
      <p:guideLst>
        <p:guide orient="horz" pos="162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3/12/2016</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lesson is an overview of concurrency. We are just talking high-level concepts here we’ll get to the java specific mechanics in the next lesson.</a:t>
            </a:r>
          </a:p>
          <a:p>
            <a:endParaRPr lang="en-US" baseline="0" dirty="0"/>
          </a:p>
          <a:p>
            <a:r>
              <a:rPr lang="en-US" baseline="0" dirty="0"/>
              <a:t>Here we’ll talk about threads and processes and cores. We’ll talk about context switching and how the computer appears to be doing so many things at the same time.</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know your</a:t>
            </a:r>
            <a:r>
              <a:rPr lang="en-US" baseline="0" dirty="0"/>
              <a:t> computer can run multiple processes at the same time. Is that related to threads? Yes.</a:t>
            </a:r>
          </a:p>
          <a:p>
            <a:endParaRPr lang="en-US" baseline="0" dirty="0"/>
          </a:p>
          <a:p>
            <a:r>
              <a:rPr lang="en-US" baseline="0" dirty="0"/>
              <a:t>A separate process is mostly about memory segmenting.</a:t>
            </a:r>
          </a:p>
          <a:p>
            <a:endParaRPr lang="en-US" baseline="0" dirty="0"/>
          </a:p>
          <a:p>
            <a:r>
              <a:rPr lang="en-US" baseline="0" dirty="0"/>
              <a:t>@1 Each process has its own memory for Stack, Heap, and Code. The code in one process can only access the stack and heap in the same process. You don’t have pointers out of the memory bounds. The OS sets this up and the memory management unit enforces it.</a:t>
            </a:r>
          </a:p>
          <a:p>
            <a:endParaRPr lang="en-US" baseline="0" dirty="0"/>
          </a:p>
          <a:p>
            <a:r>
              <a:rPr lang="en-US" baseline="0" dirty="0"/>
              <a:t>@2 Each process gets its own personal protected memory area.</a:t>
            </a:r>
          </a:p>
          <a:p>
            <a:endParaRPr lang="en-US" baseline="0" dirty="0"/>
          </a:p>
          <a:p>
            <a:r>
              <a:rPr lang="en-US" baseline="0" dirty="0"/>
              <a:t>@3 The threads point into memory just as they did before.</a:t>
            </a:r>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Tree>
    <p:extLst>
      <p:ext uri="{BB962C8B-B14F-4D97-AF65-F5344CB8AC3E}">
        <p14:creationId xmlns:p14="http://schemas.microsoft.com/office/powerpoint/2010/main" val="4156588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programming model (you don’t have to do anything different</a:t>
            </a:r>
            <a:r>
              <a:rPr lang="en-US" baseline="0" dirty="0"/>
              <a:t> … just spin up different threads in the same code).</a:t>
            </a:r>
          </a:p>
          <a:p>
            <a:endParaRPr lang="en-US" baseline="0" dirty="0"/>
          </a:p>
          <a:p>
            <a:r>
              <a:rPr lang="en-US" baseline="0" dirty="0"/>
              <a:t>But there are some woes:</a:t>
            </a:r>
          </a:p>
          <a:p>
            <a:endParaRPr lang="en-US" baseline="0" dirty="0"/>
          </a:p>
          <a:p>
            <a:r>
              <a:rPr lang="en-US" baseline="0" dirty="0"/>
              <a:t>@1 Thread can accidently walk on each other. Two threads that are working on the same data have to be carefully synchronized to keep them from changing the values out from other the other – careful timing. See how to do that.</a:t>
            </a:r>
          </a:p>
          <a:p>
            <a:endParaRPr lang="en-US" baseline="0" dirty="0"/>
          </a:p>
          <a:p>
            <a:r>
              <a:rPr lang="en-US" baseline="0" dirty="0"/>
              <a:t>@2 Can get into a situation where thread A is waiting on thread B but thread B is waiting on thread A. Both threads become locked and your program gets stuck.</a:t>
            </a:r>
          </a:p>
          <a:p>
            <a:endParaRPr lang="en-US" baseline="0" dirty="0"/>
          </a:p>
          <a:p>
            <a:r>
              <a:rPr lang="en-US" baseline="0" dirty="0"/>
              <a:t>@3 Threading issues are hard to debug. You debugging by stepping through routines. It’s hard to keep up with which thread is where and what it is doing.</a:t>
            </a:r>
          </a:p>
          <a:p>
            <a:endParaRPr lang="en-US" baseline="0" dirty="0"/>
          </a:p>
          <a:p>
            <a:r>
              <a:rPr lang="en-US" baseline="0" dirty="0"/>
              <a:t>@4 Threading problems may only pop up when threads switch out at the exact moment. The code may look and run correctly 95% of the time. There may be a bug that only shows up when the threads are switched in a precise state. It is nearly impossible to track down what happened at the customer site since you can’t reproduce it locally.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11</a:t>
            </a:fld>
            <a:endParaRPr lang="en-US"/>
          </a:p>
        </p:txBody>
      </p:sp>
    </p:spTree>
    <p:extLst>
      <p:ext uri="{BB962C8B-B14F-4D97-AF65-F5344CB8AC3E}">
        <p14:creationId xmlns:p14="http://schemas.microsoft.com/office/powerpoint/2010/main" val="3867133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things to think about … nothing to submit.</a:t>
            </a:r>
          </a:p>
          <a:p>
            <a:endParaRPr lang="en-US" baseline="0" dirty="0"/>
          </a:p>
          <a:p>
            <a:r>
              <a:rPr lang="en-US" baseline="0" dirty="0"/>
              <a:t>Share your thoughts in the online portal </a:t>
            </a:r>
            <a:r>
              <a:rPr lang="en-US" baseline="0"/>
              <a:t>discussion area.</a:t>
            </a:r>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some additional material for you.</a:t>
            </a:r>
          </a:p>
          <a:p>
            <a:endParaRPr lang="en-US" baseline="0" dirty="0"/>
          </a:p>
          <a:p>
            <a:r>
              <a:rPr lang="en-US" baseline="0" dirty="0" err="1"/>
              <a:t>NodeJS</a:t>
            </a:r>
            <a:r>
              <a:rPr lang="en-US" baseline="0" dirty="0"/>
              <a:t> is a single-threaded programming environment. It makes a nice contrast to </a:t>
            </a:r>
            <a:r>
              <a:rPr lang="en-US" baseline="0"/>
              <a:t>Java’s multi-threading.</a:t>
            </a:r>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quick review of the</a:t>
            </a:r>
            <a:r>
              <a:rPr lang="en-US" baseline="0" dirty="0"/>
              <a:t> computer fundamentals.</a:t>
            </a:r>
          </a:p>
          <a:p>
            <a:endParaRPr lang="en-US" baseline="0" dirty="0"/>
          </a:p>
          <a:p>
            <a:r>
              <a:rPr lang="en-US" baseline="0" dirty="0"/>
              <a:t>@1 Start with the CPU. It has some internal scratch memory shown here as Registers R0 and R1. The stack and instruction pointers point into memory</a:t>
            </a:r>
          </a:p>
          <a:p>
            <a:endParaRPr lang="en-US" baseline="0" dirty="0"/>
          </a:p>
          <a:p>
            <a:r>
              <a:rPr lang="en-US" baseline="0" dirty="0"/>
              <a:t>@2 Code memory holds the executable instructions. </a:t>
            </a:r>
          </a:p>
          <a:p>
            <a:endParaRPr lang="en-US" baseline="0" dirty="0"/>
          </a:p>
          <a:p>
            <a:r>
              <a:rPr lang="en-US" baseline="0" dirty="0"/>
              <a:t>@3 The instruction pointer moves from instruction to instruction as the code executes.</a:t>
            </a:r>
          </a:p>
          <a:p>
            <a:endParaRPr lang="en-US" baseline="0" dirty="0"/>
          </a:p>
          <a:p>
            <a:r>
              <a:rPr lang="en-US" baseline="0" dirty="0"/>
              <a:t>Computers have RAM. From our programming point of view there are 2 kinds:</a:t>
            </a:r>
          </a:p>
          <a:p>
            <a:endParaRPr lang="en-US" baseline="0" dirty="0"/>
          </a:p>
          <a:p>
            <a:r>
              <a:rPr lang="en-US" baseline="0" dirty="0"/>
              <a:t>@4 The stack holds information about the routines. </a:t>
            </a:r>
          </a:p>
          <a:p>
            <a:endParaRPr lang="en-US" baseline="0" dirty="0"/>
          </a:p>
          <a:p>
            <a:r>
              <a:rPr lang="en-US" baseline="0" dirty="0"/>
              <a:t>@5 When the code calls a function the return information is pushed onto the stack. Local variables are created on the stack.</a:t>
            </a:r>
          </a:p>
          <a:p>
            <a:endParaRPr lang="en-US" baseline="0" dirty="0"/>
          </a:p>
          <a:p>
            <a:r>
              <a:rPr lang="en-US" baseline="0" dirty="0"/>
              <a:t>@6 The stack grows as routines call routines.</a:t>
            </a:r>
          </a:p>
          <a:p>
            <a:endParaRPr lang="en-US" baseline="0" dirty="0"/>
          </a:p>
          <a:p>
            <a:r>
              <a:rPr lang="en-US" baseline="0" dirty="0"/>
              <a:t>@7 And the stack shrinks back when a routine returns. This releases all the local variables the routine had created.</a:t>
            </a:r>
          </a:p>
          <a:p>
            <a:endParaRPr lang="en-US" baseline="0" dirty="0"/>
          </a:p>
          <a:p>
            <a:r>
              <a:rPr lang="en-US" baseline="0" dirty="0"/>
              <a:t>@8 The stack pointer always points to the current routine’s info … the current “stack frame”.</a:t>
            </a:r>
          </a:p>
          <a:p>
            <a:endParaRPr lang="en-US" baseline="0" dirty="0"/>
          </a:p>
          <a:p>
            <a:r>
              <a:rPr lang="en-US" baseline="0" dirty="0"/>
              <a:t>@9 Objects are created on the heap. The “new” instruction.</a:t>
            </a:r>
          </a:p>
          <a:p>
            <a:endParaRPr lang="en-US" baseline="0" dirty="0"/>
          </a:p>
          <a:p>
            <a:r>
              <a:rPr lang="en-US" baseline="0" dirty="0"/>
              <a:t>@10 Local variables point to objects on the heap</a:t>
            </a:r>
          </a:p>
          <a:p>
            <a:endParaRPr lang="en-US" baseline="0" dirty="0"/>
          </a:p>
          <a:p>
            <a:r>
              <a:rPr lang="en-US" baseline="0" dirty="0"/>
              <a:t>@11 Objects on the heap contain pointers to other objects on the heap.</a:t>
            </a:r>
          </a:p>
          <a:p>
            <a:endParaRPr lang="en-US" baseline="0" dirty="0"/>
          </a:p>
          <a:p>
            <a:r>
              <a:rPr lang="en-US" baseline="0" dirty="0"/>
              <a:t>There is no “delete”. When there is no way to reach an object from the stack then that object can be garbage collected.</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2444074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CPUs are fast, and it is hard</a:t>
            </a:r>
            <a:r>
              <a:rPr lang="en-US" baseline="0" dirty="0"/>
              <a:t> to keep the busy. Most of the time they are waiting on input from a user or from the network or from a slow device like a disk drive.</a:t>
            </a:r>
          </a:p>
          <a:p>
            <a:endParaRPr lang="en-US" baseline="0" dirty="0"/>
          </a:p>
          <a:p>
            <a:r>
              <a:rPr lang="en-US" baseline="0" dirty="0"/>
              <a:t>@1 Get integer reads from a keyboard or the disk. Slow. Then lightning fast only to stall again at “</a:t>
            </a:r>
            <a:r>
              <a:rPr lang="en-US" baseline="0" dirty="0" err="1"/>
              <a:t>showInteger</a:t>
            </a:r>
            <a:r>
              <a:rPr lang="en-US" baseline="0" dirty="0"/>
              <a:t>” waiting on the printer.</a:t>
            </a:r>
          </a:p>
          <a:p>
            <a:endParaRPr lang="en-US" baseline="0" dirty="0"/>
          </a:p>
          <a:p>
            <a:r>
              <a:rPr lang="en-US" baseline="0" dirty="0"/>
              <a:t>It would be nice if we could fill in the pauses with useful work. </a:t>
            </a:r>
          </a:p>
          <a:p>
            <a:endParaRPr lang="en-US" baseline="0" dirty="0"/>
          </a:p>
          <a:p>
            <a:r>
              <a:rPr lang="en-US" baseline="0" dirty="0"/>
              <a:t>@2 Maybe you want to draw a bunny hopping around the screen while the user is typing in an integer. The code to do that is straight forward.</a:t>
            </a:r>
          </a:p>
          <a:p>
            <a:endParaRPr lang="en-US" baseline="0" dirty="0"/>
          </a:p>
          <a:p>
            <a:r>
              <a:rPr lang="en-US" baseline="0" dirty="0"/>
              <a:t>@3 And look. Even in our constant animation the CPU is waiting … we could be doing other things here.</a:t>
            </a:r>
          </a:p>
          <a:p>
            <a:endParaRPr lang="en-US" baseline="0" dirty="0"/>
          </a:p>
          <a:p>
            <a:r>
              <a:rPr lang="en-US" baseline="0" dirty="0"/>
              <a:t>How do we tell the CPU to jump over to “animation” while waiting on a key but to come right back were it left off and continue in </a:t>
            </a:r>
            <a:r>
              <a:rPr lang="en-US" baseline="0" dirty="0" err="1"/>
              <a:t>doCalculation</a:t>
            </a:r>
            <a:r>
              <a:rPr lang="en-US" baseline="0" dirty="0"/>
              <a: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3167579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a few schools of thought on handling concurrency … multiple things at the same time.</a:t>
            </a:r>
          </a:p>
          <a:p>
            <a:endParaRPr lang="en-US" baseline="0" dirty="0"/>
          </a:p>
          <a:p>
            <a:r>
              <a:rPr lang="en-US" baseline="0" dirty="0"/>
              <a:t>One popular scheme is to never wait at all. Instead of hogging the CPU while the user is typing we call “</a:t>
            </a:r>
            <a:r>
              <a:rPr lang="en-US" baseline="0" dirty="0" err="1"/>
              <a:t>getInteger</a:t>
            </a:r>
            <a:r>
              <a:rPr lang="en-US" baseline="0" dirty="0"/>
              <a:t>” and pass a pointer to the function to call when the input is done.</a:t>
            </a:r>
          </a:p>
          <a:p>
            <a:endParaRPr lang="en-US" baseline="0" dirty="0"/>
          </a:p>
          <a:p>
            <a:r>
              <a:rPr lang="en-US" baseline="0" dirty="0"/>
              <a:t>@1 The </a:t>
            </a:r>
            <a:r>
              <a:rPr lang="en-US" baseline="0" dirty="0" err="1"/>
              <a:t>getInteger</a:t>
            </a:r>
            <a:r>
              <a:rPr lang="en-US" baseline="0" dirty="0"/>
              <a:t> RETURNS IMMEDIATELY, but keeps the pointer to the “when done” function. The operating system handles the input. Our code doesn’t wait. We return immediately from the doCalc1 function, which frees the CPU up to do other things. </a:t>
            </a:r>
          </a:p>
          <a:p>
            <a:endParaRPr lang="en-US" baseline="0" dirty="0"/>
          </a:p>
          <a:p>
            <a:r>
              <a:rPr lang="en-US" baseline="0" dirty="0"/>
              <a:t>@2 When the user enters the number the operating system calls our callback function.</a:t>
            </a:r>
          </a:p>
          <a:p>
            <a:endParaRPr lang="en-US" baseline="0" dirty="0"/>
          </a:p>
          <a:p>
            <a:r>
              <a:rPr lang="en-US" baseline="0" dirty="0"/>
              <a:t>@3 The “doCal2” function does the same thing. It calls </a:t>
            </a:r>
            <a:r>
              <a:rPr lang="en-US" baseline="0" dirty="0" err="1"/>
              <a:t>getInteger</a:t>
            </a:r>
            <a:r>
              <a:rPr lang="en-US" baseline="0" dirty="0"/>
              <a:t> and passes a pointer to the function to call when THAT is done.</a:t>
            </a:r>
          </a:p>
          <a:p>
            <a:endParaRPr lang="en-US" baseline="0" dirty="0"/>
          </a:p>
          <a:p>
            <a:r>
              <a:rPr lang="en-US" baseline="0" dirty="0"/>
              <a:t>@4 Then doCalc3 does some math and passes the address of doCalc4 to </a:t>
            </a:r>
            <a:r>
              <a:rPr lang="en-US" baseline="0" dirty="0" err="1"/>
              <a:t>getInteger</a:t>
            </a:r>
            <a:r>
              <a:rPr lang="en-US" baseline="0" dirty="0"/>
              <a:t>. When the input is ready the operating system calls doCalc4 to finish it up.</a:t>
            </a:r>
          </a:p>
          <a:p>
            <a:endParaRPr lang="en-US" baseline="0" dirty="0"/>
          </a:p>
          <a:p>
            <a:r>
              <a:rPr lang="en-US" baseline="0" dirty="0"/>
              <a:t>And what about our animation?</a:t>
            </a:r>
          </a:p>
          <a:p>
            <a:endParaRPr lang="en-US" baseline="0" dirty="0"/>
          </a:p>
          <a:p>
            <a:r>
              <a:rPr lang="en-US" baseline="0" dirty="0"/>
              <a:t>@5 We create a function … or a chain of functions … to do the animation.</a:t>
            </a:r>
          </a:p>
          <a:p>
            <a:endParaRPr lang="en-US" baseline="0" dirty="0"/>
          </a:p>
          <a:p>
            <a:r>
              <a:rPr lang="en-US" baseline="0" dirty="0"/>
              <a:t>@6 Then setup a timer to call our function every 1 second.</a:t>
            </a:r>
          </a:p>
          <a:p>
            <a:endParaRPr lang="en-US" baseline="0" dirty="0"/>
          </a:p>
          <a:p>
            <a:r>
              <a:rPr lang="en-US" baseline="0" dirty="0"/>
              <a:t>All of our functions are lightning fast. When the operating system calls us it considers the work to be near instantaneous. That leaves the operating system to schedule timers and call functions when input is ready.</a:t>
            </a:r>
          </a:p>
          <a:p>
            <a:endParaRPr lang="en-US" baseline="0" dirty="0"/>
          </a:p>
          <a:p>
            <a:r>
              <a:rPr lang="en-US" baseline="0" dirty="0"/>
              <a:t>This is all done with a single thread of execution. There is no “remembering where I am in different functions”.</a:t>
            </a:r>
          </a:p>
          <a:p>
            <a:endParaRPr lang="en-US" baseline="0" dirty="0"/>
          </a:p>
          <a:p>
            <a:r>
              <a:rPr lang="en-US" baseline="0" dirty="0"/>
              <a:t>Do you like that? </a:t>
            </a:r>
            <a:r>
              <a:rPr lang="en-US" baseline="0" dirty="0" err="1"/>
              <a:t>NodeJS</a:t>
            </a:r>
            <a:r>
              <a:rPr lang="en-US" baseline="0" dirty="0"/>
              <a:t> does. Using the fast V8 </a:t>
            </a:r>
            <a:r>
              <a:rPr lang="en-US" baseline="0" dirty="0" err="1"/>
              <a:t>javascript</a:t>
            </a:r>
            <a:r>
              <a:rPr lang="en-US" baseline="0" dirty="0"/>
              <a:t> engine you write this kind of </a:t>
            </a:r>
            <a:r>
              <a:rPr lang="en-US" baseline="0" dirty="0" err="1"/>
              <a:t>async</a:t>
            </a:r>
            <a:r>
              <a:rPr lang="en-US" baseline="0" dirty="0"/>
              <a:t> chaining.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3486962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Javascript</a:t>
            </a:r>
            <a:r>
              <a:rPr lang="en-US" baseline="0" dirty="0"/>
              <a:t> lets you define functions inline much like Java’s anonymous classes. This makes it a little easier to read. </a:t>
            </a:r>
            <a:r>
              <a:rPr lang="en-US" baseline="0" dirty="0" err="1"/>
              <a:t>Javascript</a:t>
            </a:r>
            <a:r>
              <a:rPr lang="en-US" baseline="0" dirty="0"/>
              <a:t> programmers see this kind of construct all the time in the browser when talking to the server asynchronously (AJAX).</a:t>
            </a:r>
          </a:p>
          <a:p>
            <a:endParaRPr lang="en-US" baseline="0" dirty="0"/>
          </a:p>
          <a:p>
            <a:r>
              <a:rPr lang="en-US" baseline="0" dirty="0"/>
              <a:t>Again this is </a:t>
            </a:r>
            <a:r>
              <a:rPr lang="en-US" baseline="0" dirty="0" err="1"/>
              <a:t>psudo</a:t>
            </a:r>
            <a:r>
              <a:rPr lang="en-US" baseline="0" dirty="0"/>
              <a:t> code.</a:t>
            </a:r>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3916527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school</a:t>
            </a:r>
            <a:r>
              <a:rPr lang="en-US" baseline="0" dirty="0"/>
              <a:t> of thought, and the one we do in Java, is multi-threading.</a:t>
            </a:r>
          </a:p>
          <a:p>
            <a:endParaRPr lang="en-US" baseline="0" dirty="0"/>
          </a:p>
          <a:p>
            <a:r>
              <a:rPr lang="en-US" baseline="0" dirty="0"/>
              <a:t>With multiple threads the operating system runs a little bit in one routine then saves all the information about where it is and switches to another routine.</a:t>
            </a:r>
          </a:p>
          <a:p>
            <a:endParaRPr lang="en-US" baseline="0" dirty="0"/>
          </a:p>
          <a:p>
            <a:r>
              <a:rPr lang="en-US" baseline="0" dirty="0"/>
              <a:t>@1 Run thread A for a few microseconds. Then thread B. Then back to A. Any one thread is like a movie. The switching happens so quickly you don’t notice the gaps.</a:t>
            </a:r>
          </a:p>
          <a:p>
            <a:endParaRPr lang="en-US" baseline="0" dirty="0"/>
          </a:p>
          <a:p>
            <a:r>
              <a:rPr lang="en-US" baseline="0" dirty="0"/>
              <a:t>@2 Remember, most of the time a thread is waiting anyway. The operating system doesn’t even have to give a thread any time at all if it is blocked.</a:t>
            </a:r>
          </a:p>
          <a:p>
            <a:endParaRPr lang="en-US" baseline="0" dirty="0"/>
          </a:p>
          <a:p>
            <a:r>
              <a:rPr lang="en-US" baseline="0" dirty="0"/>
              <a:t>@3 The CPU sharing doesn’t have to be even. Threads can have priority and the OS can give more attention to critical functions.</a:t>
            </a:r>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1219686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the previous example again. The CPU, Stack, and heap. The Stack Pointer and Instruction Pointer pointing into memory. This is our first thread, we’ll call it Thread A.</a:t>
            </a:r>
          </a:p>
          <a:p>
            <a:endParaRPr lang="en-US" baseline="0" dirty="0"/>
          </a:p>
          <a:p>
            <a:r>
              <a:rPr lang="en-US" baseline="0" dirty="0"/>
              <a:t>@1 To create more threads the operating system needs storage to keep all the information about each thread. Each of these “</a:t>
            </a:r>
            <a:r>
              <a:rPr lang="en-US" baseline="0" dirty="0" err="1"/>
              <a:t>infos</a:t>
            </a:r>
            <a:r>
              <a:rPr lang="en-US" baseline="0" dirty="0"/>
              <a:t>” is a block in memory with storage for current value of the CPU – all its register values.</a:t>
            </a:r>
          </a:p>
          <a:p>
            <a:endParaRPr lang="en-US" baseline="0" dirty="0"/>
          </a:p>
          <a:p>
            <a:r>
              <a:rPr lang="en-US" baseline="0" dirty="0"/>
              <a:t>@2 Important. Each thread has its own stack space. The stack is where local variables live. Threads DO NOT share local variables.</a:t>
            </a:r>
          </a:p>
          <a:p>
            <a:endParaRPr lang="en-US" baseline="0" dirty="0"/>
          </a:p>
          <a:p>
            <a:r>
              <a:rPr lang="en-US" baseline="0" dirty="0"/>
              <a:t>@3 But all the threads for an application share the same heap. Two threads can be working on the same set of data, which is kind of the point.</a:t>
            </a:r>
          </a:p>
          <a:p>
            <a:endParaRPr lang="en-US" baseline="0" dirty="0"/>
          </a:p>
          <a:p>
            <a:r>
              <a:rPr lang="en-US" baseline="0" dirty="0"/>
              <a:t>@4 Each thread has its own instruction pointer. Two threads can be running in the same routine at the same time. They can even be executing the same instruction.</a:t>
            </a:r>
            <a:endParaRPr lang="en-US" dirty="0"/>
          </a:p>
          <a:p>
            <a:endParaRPr lang="en-US" dirty="0"/>
          </a:p>
          <a:p>
            <a:r>
              <a:rPr lang="en-US" dirty="0"/>
              <a:t>Thread A runs for a little while. </a:t>
            </a:r>
          </a:p>
          <a:p>
            <a:endParaRPr lang="en-US" dirty="0"/>
          </a:p>
          <a:p>
            <a:r>
              <a:rPr lang="en-US" dirty="0"/>
              <a:t>@5 Then the OS copies the CPU information into the thread-info block</a:t>
            </a:r>
            <a:r>
              <a:rPr lang="en-US" baseline="0" dirty="0"/>
              <a:t> for Thread A. </a:t>
            </a:r>
          </a:p>
          <a:p>
            <a:endParaRPr lang="en-US" baseline="0" dirty="0"/>
          </a:p>
          <a:p>
            <a:r>
              <a:rPr lang="en-US" baseline="0" dirty="0"/>
              <a:t>@6 Then it copies the thread info block for Thread B back to the CPU and runs that thread a little while. Then it swaps out the info for Thread A again. And so on.</a:t>
            </a:r>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1452940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now have multiple cores. That means they</a:t>
            </a:r>
            <a:r>
              <a:rPr lang="en-US" baseline="0" dirty="0"/>
              <a:t> have multiple CPUs running at the same time.</a:t>
            </a:r>
          </a:p>
          <a:p>
            <a:endParaRPr lang="en-US" baseline="0" dirty="0"/>
          </a:p>
          <a:p>
            <a:r>
              <a:rPr lang="en-US" baseline="0" dirty="0"/>
              <a:t>This means the computer CAN run multiple instructions at the same time without having to time slice between them. </a:t>
            </a:r>
          </a:p>
          <a:p>
            <a:endParaRPr lang="en-US" baseline="0" dirty="0"/>
          </a:p>
          <a:p>
            <a:r>
              <a:rPr lang="en-US" baseline="0" dirty="0"/>
              <a:t>@1 Of course if there are more threads than CPUs then the OS will time-slice the threads among the cores.</a:t>
            </a:r>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169621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Java Features</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Thread_(comput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Concurrency</a:t>
            </a:r>
          </a:p>
        </p:txBody>
      </p:sp>
      <p:sp>
        <p:nvSpPr>
          <p:cNvPr id="3" name="Content Placeholder 2"/>
          <p:cNvSpPr>
            <a:spLocks noGrp="1"/>
          </p:cNvSpPr>
          <p:nvPr>
            <p:ph idx="1"/>
          </p:nvPr>
        </p:nvSpPr>
        <p:spPr>
          <a:xfrm>
            <a:off x="304800" y="1200151"/>
            <a:ext cx="3962400" cy="2590799"/>
          </a:xfrm>
        </p:spPr>
        <p:txBody>
          <a:bodyPr>
            <a:normAutofit/>
          </a:bodyPr>
          <a:lstStyle/>
          <a:p>
            <a:pPr>
              <a:buFont typeface="Arial" charset="0"/>
              <a:buChar char="•"/>
            </a:pPr>
            <a:r>
              <a:rPr lang="en-US" dirty="0"/>
              <a:t>Context Switching</a:t>
            </a:r>
          </a:p>
          <a:p>
            <a:pPr>
              <a:buFont typeface="Arial" charset="0"/>
              <a:buChar char="•"/>
            </a:pPr>
            <a:r>
              <a:rPr lang="en-US" dirty="0"/>
              <a:t>Threads vs </a:t>
            </a:r>
            <a:r>
              <a:rPr lang="en-US" dirty="0" err="1"/>
              <a:t>Async</a:t>
            </a:r>
            <a:r>
              <a:rPr lang="en-US" dirty="0"/>
              <a:t> </a:t>
            </a:r>
          </a:p>
          <a:p>
            <a:pPr>
              <a:buFont typeface="Arial" charset="0"/>
              <a:buChar char="•"/>
            </a:pPr>
            <a:r>
              <a:rPr lang="en-US" dirty="0"/>
              <a:t>Processes and Cores</a:t>
            </a:r>
          </a:p>
        </p:txBody>
      </p:sp>
      <p:pic>
        <p:nvPicPr>
          <p:cNvPr id="5" name="Picture 4"/>
          <p:cNvPicPr>
            <a:picLocks noChangeAspect="1"/>
          </p:cNvPicPr>
          <p:nvPr/>
        </p:nvPicPr>
        <p:blipFill>
          <a:blip r:embed="rId3"/>
          <a:stretch>
            <a:fillRect/>
          </a:stretch>
        </p:blipFill>
        <p:spPr>
          <a:xfrm>
            <a:off x="4143035" y="745143"/>
            <a:ext cx="4570650" cy="2961847"/>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199" y="57151"/>
            <a:ext cx="4414535" cy="609600"/>
          </a:xfrm>
        </p:spPr>
        <p:txBody>
          <a:bodyPr/>
          <a:lstStyle/>
          <a:p>
            <a:r>
              <a:rPr lang="en-US" dirty="0"/>
              <a:t>Multiple Processes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10</a:t>
            </a:fld>
            <a:endParaRPr lang="en-US"/>
          </a:p>
        </p:txBody>
      </p:sp>
      <p:sp>
        <p:nvSpPr>
          <p:cNvPr id="22" name="TextBox 21"/>
          <p:cNvSpPr txBox="1"/>
          <p:nvPr/>
        </p:nvSpPr>
        <p:spPr>
          <a:xfrm>
            <a:off x="2983250" y="3997464"/>
            <a:ext cx="2095500" cy="707886"/>
          </a:xfrm>
          <a:prstGeom prst="rect">
            <a:avLst/>
          </a:prstGeom>
          <a:solidFill>
            <a:schemeClr val="accent6">
              <a:lumMod val="20000"/>
              <a:lumOff val="80000"/>
            </a:schemeClr>
          </a:solidFill>
          <a:ln>
            <a:solidFill>
              <a:schemeClr val="tx1"/>
            </a:solidFill>
          </a:ln>
        </p:spPr>
        <p:txBody>
          <a:bodyPr wrap="square" rtlCol="0">
            <a:spAutoFit/>
          </a:bodyPr>
          <a:lstStyle/>
          <a:p>
            <a:r>
              <a:rPr lang="en-US" sz="1000" dirty="0">
                <a:latin typeface="Consolas" panose="020B0609020204030204" pitchFamily="49" charset="0"/>
              </a:rPr>
              <a:t>Register R0          = 20</a:t>
            </a:r>
          </a:p>
          <a:p>
            <a:r>
              <a:rPr lang="en-US" sz="1000" dirty="0">
                <a:latin typeface="Consolas" panose="020B0609020204030204" pitchFamily="49" charset="0"/>
              </a:rPr>
              <a:t>Register R1          = 30</a:t>
            </a:r>
          </a:p>
          <a:p>
            <a:r>
              <a:rPr lang="en-US" sz="1000" dirty="0">
                <a:latin typeface="Consolas" panose="020B0609020204030204" pitchFamily="49" charset="0"/>
              </a:rPr>
              <a:t>Stack Pointer        = 4064</a:t>
            </a:r>
          </a:p>
          <a:p>
            <a:r>
              <a:rPr lang="en-US" sz="1000" dirty="0">
                <a:latin typeface="Consolas" panose="020B0609020204030204" pitchFamily="49" charset="0"/>
              </a:rPr>
              <a:t>Instruction Pointer  = B570</a:t>
            </a:r>
          </a:p>
        </p:txBody>
      </p:sp>
      <p:sp>
        <p:nvSpPr>
          <p:cNvPr id="24" name="TextBox 23"/>
          <p:cNvSpPr txBox="1"/>
          <p:nvPr/>
        </p:nvSpPr>
        <p:spPr>
          <a:xfrm>
            <a:off x="6171897" y="4143557"/>
            <a:ext cx="485774" cy="415699"/>
          </a:xfrm>
          <a:prstGeom prst="rect">
            <a:avLst/>
          </a:prstGeom>
          <a:solidFill>
            <a:schemeClr val="accent3"/>
          </a:solidFill>
          <a:ln>
            <a:solidFill>
              <a:schemeClr val="tx1"/>
            </a:solidFill>
          </a:ln>
        </p:spPr>
        <p:txBody>
          <a:bodyPr wrap="square" rtlCol="0">
            <a:spAutoFit/>
          </a:bodyPr>
          <a:lstStyle/>
          <a:p>
            <a:endParaRPr lang="en-US" sz="1000" dirty="0">
              <a:latin typeface="Consolas" panose="020B0609020204030204" pitchFamily="49" charset="0"/>
            </a:endParaRPr>
          </a:p>
        </p:txBody>
      </p:sp>
      <p:sp>
        <p:nvSpPr>
          <p:cNvPr id="25" name="TextBox 24"/>
          <p:cNvSpPr txBox="1"/>
          <p:nvPr/>
        </p:nvSpPr>
        <p:spPr>
          <a:xfrm>
            <a:off x="5333848" y="4143557"/>
            <a:ext cx="485774" cy="415699"/>
          </a:xfrm>
          <a:prstGeom prst="rect">
            <a:avLst/>
          </a:prstGeom>
          <a:solidFill>
            <a:schemeClr val="accent3"/>
          </a:solidFill>
          <a:ln>
            <a:solidFill>
              <a:schemeClr val="tx1"/>
            </a:solidFill>
          </a:ln>
        </p:spPr>
        <p:txBody>
          <a:bodyPr wrap="square" rtlCol="0">
            <a:spAutoFit/>
          </a:bodyPr>
          <a:lstStyle/>
          <a:p>
            <a:endParaRPr lang="en-US" sz="1000" dirty="0">
              <a:latin typeface="Consolas" panose="020B0609020204030204" pitchFamily="49" charset="0"/>
            </a:endParaRPr>
          </a:p>
        </p:txBody>
      </p:sp>
      <p:sp>
        <p:nvSpPr>
          <p:cNvPr id="54" name="TextBox 53"/>
          <p:cNvSpPr txBox="1"/>
          <p:nvPr/>
        </p:nvSpPr>
        <p:spPr>
          <a:xfrm>
            <a:off x="6969616" y="4143556"/>
            <a:ext cx="485774" cy="415699"/>
          </a:xfrm>
          <a:prstGeom prst="rect">
            <a:avLst/>
          </a:prstGeom>
          <a:solidFill>
            <a:schemeClr val="accent3"/>
          </a:solidFill>
          <a:ln>
            <a:solidFill>
              <a:schemeClr val="tx1"/>
            </a:solidFill>
          </a:ln>
        </p:spPr>
        <p:txBody>
          <a:bodyPr wrap="square" rtlCol="0">
            <a:spAutoFit/>
          </a:bodyPr>
          <a:lstStyle/>
          <a:p>
            <a:endParaRPr lang="en-US" sz="1000" dirty="0">
              <a:latin typeface="Consolas" panose="020B0609020204030204" pitchFamily="49" charset="0"/>
            </a:endParaRPr>
          </a:p>
        </p:txBody>
      </p:sp>
      <p:grpSp>
        <p:nvGrpSpPr>
          <p:cNvPr id="80" name="Group 79"/>
          <p:cNvGrpSpPr/>
          <p:nvPr/>
        </p:nvGrpSpPr>
        <p:grpSpPr>
          <a:xfrm>
            <a:off x="381000" y="2550710"/>
            <a:ext cx="8228029" cy="1110741"/>
            <a:chOff x="381000" y="2550710"/>
            <a:chExt cx="8228029" cy="1110741"/>
          </a:xfrm>
        </p:grpSpPr>
        <p:sp>
          <p:nvSpPr>
            <p:cNvPr id="50" name="Rounded Rectangle 49"/>
            <p:cNvSpPr/>
            <p:nvPr/>
          </p:nvSpPr>
          <p:spPr>
            <a:xfrm>
              <a:off x="381000" y="2555200"/>
              <a:ext cx="2721921" cy="1106251"/>
            </a:xfrm>
            <a:prstGeom prst="roundRect">
              <a:avLst/>
            </a:prstGeom>
            <a:no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p:cNvSpPr/>
            <p:nvPr/>
          </p:nvSpPr>
          <p:spPr>
            <a:xfrm>
              <a:off x="3707150" y="2555199"/>
              <a:ext cx="2476500" cy="1106251"/>
            </a:xfrm>
            <a:prstGeom prst="roundRect">
              <a:avLst/>
            </a:prstGeom>
            <a:no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a:xfrm>
              <a:off x="6560495" y="2550710"/>
              <a:ext cx="1905000" cy="1106592"/>
            </a:xfrm>
            <a:prstGeom prst="roundRect">
              <a:avLst/>
            </a:prstGeom>
            <a:solidFill>
              <a:schemeClr val="accent5">
                <a:lumMod val="20000"/>
                <a:lumOff val="80000"/>
                <a:alpha val="46000"/>
              </a:schemeClr>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p:cNvCxnSpPr/>
            <p:nvPr/>
          </p:nvCxnSpPr>
          <p:spPr>
            <a:xfrm>
              <a:off x="2628419" y="3104006"/>
              <a:ext cx="1307331"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8" name="Title 4"/>
            <p:cNvSpPr txBox="1">
              <a:spLocks/>
            </p:cNvSpPr>
            <p:nvPr/>
          </p:nvSpPr>
          <p:spPr>
            <a:xfrm>
              <a:off x="7420330" y="2624144"/>
              <a:ext cx="1188699" cy="30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a:lstStyle>
            <a:p>
              <a:r>
                <a:rPr lang="en-US" sz="2000" dirty="0">
                  <a:effectLst/>
                </a:rPr>
                <a:t>Code</a:t>
              </a:r>
            </a:p>
          </p:txBody>
        </p:sp>
        <p:sp>
          <p:nvSpPr>
            <p:cNvPr id="59" name="Title 4"/>
            <p:cNvSpPr txBox="1">
              <a:spLocks/>
            </p:cNvSpPr>
            <p:nvPr/>
          </p:nvSpPr>
          <p:spPr>
            <a:xfrm>
              <a:off x="5109707" y="2608834"/>
              <a:ext cx="1143000" cy="30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a:lstStyle>
            <a:p>
              <a:r>
                <a:rPr lang="en-US" sz="2000" dirty="0">
                  <a:effectLst/>
                </a:rPr>
                <a:t>Heap</a:t>
              </a:r>
            </a:p>
          </p:txBody>
        </p:sp>
        <p:sp>
          <p:nvSpPr>
            <p:cNvPr id="60" name="Title 4"/>
            <p:cNvSpPr txBox="1">
              <a:spLocks/>
            </p:cNvSpPr>
            <p:nvPr/>
          </p:nvSpPr>
          <p:spPr>
            <a:xfrm>
              <a:off x="2030269" y="2620729"/>
              <a:ext cx="952981" cy="30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a:lstStyle>
            <a:p>
              <a:r>
                <a:rPr lang="en-US" sz="2000" dirty="0">
                  <a:effectLst/>
                </a:rPr>
                <a:t>Stack</a:t>
              </a:r>
            </a:p>
          </p:txBody>
        </p:sp>
      </p:grpSp>
      <p:grpSp>
        <p:nvGrpSpPr>
          <p:cNvPr id="85" name="Group 84"/>
          <p:cNvGrpSpPr/>
          <p:nvPr/>
        </p:nvGrpSpPr>
        <p:grpSpPr>
          <a:xfrm>
            <a:off x="261329" y="708173"/>
            <a:ext cx="8382760" cy="1634977"/>
            <a:chOff x="261329" y="708173"/>
            <a:chExt cx="8382760" cy="1634977"/>
          </a:xfrm>
        </p:grpSpPr>
        <p:grpSp>
          <p:nvGrpSpPr>
            <p:cNvPr id="81" name="Group 80"/>
            <p:cNvGrpSpPr/>
            <p:nvPr/>
          </p:nvGrpSpPr>
          <p:grpSpPr>
            <a:xfrm>
              <a:off x="381000" y="1160359"/>
              <a:ext cx="8263089" cy="1106592"/>
              <a:chOff x="381000" y="1160359"/>
              <a:chExt cx="8263089" cy="1106592"/>
            </a:xfrm>
          </p:grpSpPr>
          <p:sp>
            <p:nvSpPr>
              <p:cNvPr id="3" name="Rounded Rectangle 2"/>
              <p:cNvSpPr/>
              <p:nvPr/>
            </p:nvSpPr>
            <p:spPr>
              <a:xfrm>
                <a:off x="6560495" y="1160359"/>
                <a:ext cx="1905000" cy="1106592"/>
              </a:xfrm>
              <a:prstGeom prst="roundRect">
                <a:avLst/>
              </a:prstGeom>
              <a:solidFill>
                <a:schemeClr val="accent5">
                  <a:lumMod val="20000"/>
                  <a:lumOff val="80000"/>
                  <a:alpha val="46000"/>
                </a:schemeClr>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4"/>
              <p:cNvSpPr txBox="1">
                <a:spLocks/>
              </p:cNvSpPr>
              <p:nvPr/>
            </p:nvSpPr>
            <p:spPr>
              <a:xfrm>
                <a:off x="7455390" y="1215557"/>
                <a:ext cx="1188699" cy="30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a:lstStyle>
              <a:p>
                <a:r>
                  <a:rPr lang="en-US" sz="2000" dirty="0">
                    <a:effectLst/>
                  </a:rPr>
                  <a:t>Code</a:t>
                </a:r>
              </a:p>
            </p:txBody>
          </p:sp>
          <p:sp>
            <p:nvSpPr>
              <p:cNvPr id="18" name="Title 4"/>
              <p:cNvSpPr txBox="1">
                <a:spLocks/>
              </p:cNvSpPr>
              <p:nvPr/>
            </p:nvSpPr>
            <p:spPr>
              <a:xfrm>
                <a:off x="5109707" y="1215557"/>
                <a:ext cx="1143000" cy="30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a:lstStyle>
              <a:p>
                <a:r>
                  <a:rPr lang="en-US" sz="2000" dirty="0">
                    <a:effectLst/>
                  </a:rPr>
                  <a:t>Heap</a:t>
                </a:r>
              </a:p>
            </p:txBody>
          </p:sp>
          <p:sp>
            <p:nvSpPr>
              <p:cNvPr id="19" name="Title 4"/>
              <p:cNvSpPr txBox="1">
                <a:spLocks/>
              </p:cNvSpPr>
              <p:nvPr/>
            </p:nvSpPr>
            <p:spPr>
              <a:xfrm>
                <a:off x="2030269" y="1215557"/>
                <a:ext cx="952981" cy="30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a:lstStyle>
              <a:p>
                <a:r>
                  <a:rPr lang="en-US" sz="2000" dirty="0">
                    <a:effectLst/>
                  </a:rPr>
                  <a:t>Stack</a:t>
                </a:r>
              </a:p>
            </p:txBody>
          </p:sp>
          <p:sp>
            <p:nvSpPr>
              <p:cNvPr id="20" name="Rounded Rectangle 19"/>
              <p:cNvSpPr/>
              <p:nvPr/>
            </p:nvSpPr>
            <p:spPr>
              <a:xfrm>
                <a:off x="3703654" y="1160699"/>
                <a:ext cx="2476500" cy="1106251"/>
              </a:xfrm>
              <a:prstGeom prst="roundRect">
                <a:avLst/>
              </a:prstGeom>
              <a:no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381000" y="1160699"/>
                <a:ext cx="2721921" cy="1106251"/>
              </a:xfrm>
              <a:prstGeom prst="roundRect">
                <a:avLst/>
              </a:prstGeom>
              <a:no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p:nvPr/>
            </p:nvCxnSpPr>
            <p:spPr>
              <a:xfrm>
                <a:off x="2628419" y="1887538"/>
                <a:ext cx="1307331"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Rounded Rectangle 55"/>
            <p:cNvSpPr/>
            <p:nvPr/>
          </p:nvSpPr>
          <p:spPr>
            <a:xfrm>
              <a:off x="261329" y="1072697"/>
              <a:ext cx="8349271" cy="1270453"/>
            </a:xfrm>
            <a:prstGeom prst="roundRect">
              <a:avLst/>
            </a:prstGeom>
            <a:solidFill>
              <a:schemeClr val="accent2">
                <a:lumMod val="20000"/>
                <a:lumOff val="80000"/>
                <a:alpha val="20000"/>
              </a:schemeClr>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4"/>
            <p:cNvSpPr txBox="1">
              <a:spLocks/>
            </p:cNvSpPr>
            <p:nvPr/>
          </p:nvSpPr>
          <p:spPr>
            <a:xfrm>
              <a:off x="381000" y="708173"/>
              <a:ext cx="1981200" cy="30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a:lstStyle>
            <a:p>
              <a:r>
                <a:rPr lang="en-US" sz="2000" dirty="0">
                  <a:effectLst/>
                </a:rPr>
                <a:t>Process B</a:t>
              </a:r>
            </a:p>
          </p:txBody>
        </p:sp>
      </p:grpSp>
      <p:grpSp>
        <p:nvGrpSpPr>
          <p:cNvPr id="82" name="Group 81"/>
          <p:cNvGrpSpPr/>
          <p:nvPr/>
        </p:nvGrpSpPr>
        <p:grpSpPr>
          <a:xfrm>
            <a:off x="261329" y="2457005"/>
            <a:ext cx="8349271" cy="1715986"/>
            <a:chOff x="259758" y="2483883"/>
            <a:chExt cx="8349271" cy="1715986"/>
          </a:xfrm>
        </p:grpSpPr>
        <p:sp>
          <p:nvSpPr>
            <p:cNvPr id="57" name="Rounded Rectangle 56"/>
            <p:cNvSpPr/>
            <p:nvPr/>
          </p:nvSpPr>
          <p:spPr>
            <a:xfrm>
              <a:off x="259758" y="2483883"/>
              <a:ext cx="8349271" cy="1270453"/>
            </a:xfrm>
            <a:prstGeom prst="roundRect">
              <a:avLst/>
            </a:prstGeom>
            <a:solidFill>
              <a:schemeClr val="accent4">
                <a:lumMod val="20000"/>
                <a:lumOff val="80000"/>
                <a:alpha val="16000"/>
              </a:schemeClr>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itle 4"/>
            <p:cNvSpPr txBox="1">
              <a:spLocks/>
            </p:cNvSpPr>
            <p:nvPr/>
          </p:nvSpPr>
          <p:spPr>
            <a:xfrm>
              <a:off x="381000" y="3895069"/>
              <a:ext cx="1981200" cy="30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a:lstStyle>
            <a:p>
              <a:r>
                <a:rPr lang="en-US" sz="2000" dirty="0">
                  <a:effectLst/>
                </a:rPr>
                <a:t>Process A</a:t>
              </a:r>
            </a:p>
          </p:txBody>
        </p:sp>
      </p:grpSp>
      <p:cxnSp>
        <p:nvCxnSpPr>
          <p:cNvPr id="65" name="Straight Arrow Connector 64"/>
          <p:cNvCxnSpPr/>
          <p:nvPr/>
        </p:nvCxnSpPr>
        <p:spPr>
          <a:xfrm flipH="1" flipV="1">
            <a:off x="1686814" y="3406924"/>
            <a:ext cx="3889921" cy="96753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flipV="1">
            <a:off x="2655726" y="3347135"/>
            <a:ext cx="3695730" cy="102732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flipV="1">
            <a:off x="2739045" y="2064155"/>
            <a:ext cx="4428928" cy="231820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5660054" y="3406924"/>
            <a:ext cx="1507919" cy="97543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6460983" y="3036530"/>
            <a:ext cx="690772" cy="133362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7300491" y="1520357"/>
            <a:ext cx="103196" cy="286200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9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par>
                                <p:cTn id="13" presetID="10" presetClass="entr" presetSubtype="0"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10" presetClass="entr" presetSubtype="0" fill="hold" nodeType="with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500"/>
                                        <p:tgtEl>
                                          <p:spTgt spid="7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par>
                                <p:cTn id="35" presetID="10" presetClass="entr" presetSubtype="0" fill="hold" nodeType="with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par>
                                <p:cTn id="43" presetID="10"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500"/>
                                        <p:tgtEl>
                                          <p:spTgt spid="70"/>
                                        </p:tgtEl>
                                      </p:cBhvr>
                                    </p:animEffect>
                                  </p:childTnLst>
                                </p:cTn>
                              </p:par>
                              <p:par>
                                <p:cTn id="46" presetID="10" presetClass="entr" presetSubtype="0" fill="hold" nodeType="with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fade">
                                      <p:cBhvr>
                                        <p:cTn id="4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5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657600" y="2552662"/>
            <a:ext cx="5271447" cy="2358666"/>
          </a:xfrm>
          <a:prstGeom prst="rect">
            <a:avLst/>
          </a:prstGeom>
        </p:spPr>
      </p:pic>
      <p:sp>
        <p:nvSpPr>
          <p:cNvPr id="2" name="Title 1"/>
          <p:cNvSpPr>
            <a:spLocks noGrp="1"/>
          </p:cNvSpPr>
          <p:nvPr>
            <p:ph type="title"/>
          </p:nvPr>
        </p:nvSpPr>
        <p:spPr/>
        <p:txBody>
          <a:bodyPr/>
          <a:lstStyle/>
          <a:p>
            <a:r>
              <a:rPr lang="en-US" dirty="0"/>
              <a:t>Thread Woes</a:t>
            </a:r>
          </a:p>
        </p:txBody>
      </p:sp>
      <p:sp>
        <p:nvSpPr>
          <p:cNvPr id="3" name="Content Placeholder 2"/>
          <p:cNvSpPr>
            <a:spLocks noGrp="1"/>
          </p:cNvSpPr>
          <p:nvPr>
            <p:ph idx="1"/>
          </p:nvPr>
        </p:nvSpPr>
        <p:spPr>
          <a:xfrm>
            <a:off x="76200" y="804068"/>
            <a:ext cx="8991600" cy="4038600"/>
          </a:xfrm>
        </p:spPr>
        <p:txBody>
          <a:bodyPr/>
          <a:lstStyle/>
          <a:p>
            <a:r>
              <a:rPr lang="en-US" sz="2800" dirty="0"/>
              <a:t>Threads can walk on each other</a:t>
            </a:r>
          </a:p>
          <a:p>
            <a:r>
              <a:rPr lang="en-US" sz="2800" dirty="0"/>
              <a:t>Deadlocks: threads waiting on each other</a:t>
            </a:r>
          </a:p>
          <a:p>
            <a:r>
              <a:rPr lang="en-US" sz="2800" dirty="0"/>
              <a:t>Hard to debug</a:t>
            </a:r>
          </a:p>
          <a:p>
            <a:r>
              <a:rPr lang="en-US" sz="2800" dirty="0"/>
              <a:t>Hard to reproduce</a:t>
            </a:r>
          </a:p>
          <a:p>
            <a:pPr marL="0" indent="0">
              <a:buNone/>
            </a:pPr>
            <a:endParaRPr lang="en-US" dirty="0"/>
          </a:p>
        </p:txBody>
      </p:sp>
      <p:sp>
        <p:nvSpPr>
          <p:cNvPr id="4" name="Slide Number Placeholder 3"/>
          <p:cNvSpPr>
            <a:spLocks noGrp="1"/>
          </p:cNvSpPr>
          <p:nvPr>
            <p:ph type="sldNum" sz="quarter" idx="12"/>
          </p:nvPr>
        </p:nvSpPr>
        <p:spPr/>
        <p:txBody>
          <a:bodyPr/>
          <a:lstStyle/>
          <a:p>
            <a:fld id="{B9EA2576-3992-4A7D-AC41-AC0E2BE3E45F}" type="slidenum">
              <a:rPr lang="en-US" smtClean="0"/>
              <a:pPr/>
              <a:t>11</a:t>
            </a:fld>
            <a:endParaRPr lang="en-US" dirty="0"/>
          </a:p>
        </p:txBody>
      </p:sp>
    </p:spTree>
    <p:extLst>
      <p:ext uri="{BB962C8B-B14F-4D97-AF65-F5344CB8AC3E}">
        <p14:creationId xmlns:p14="http://schemas.microsoft.com/office/powerpoint/2010/main" val="269819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486400" y="1282382"/>
            <a:ext cx="3295650" cy="277368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1123950"/>
            <a:ext cx="6324600" cy="2971800"/>
          </a:xfrm>
        </p:spPr>
        <p:txBody>
          <a:bodyPr/>
          <a:lstStyle/>
          <a:p>
            <a:r>
              <a:rPr lang="en-US" dirty="0"/>
              <a:t>Can you write a piece of code to keep the CPU busy without it waiting on anything?</a:t>
            </a:r>
          </a:p>
          <a:p>
            <a:r>
              <a:rPr lang="en-US" dirty="0"/>
              <a:t>What happens to a computer that is trying to service a large number of threads?</a:t>
            </a:r>
          </a:p>
          <a:p>
            <a:r>
              <a:rPr lang="en-US" dirty="0"/>
              <a:t>At a high level, how would you use multiple threads in a web server?</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12</a:t>
            </a:fld>
            <a:endParaRPr lang="en-US" dirty="0"/>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https://en.wikipedia.org/wiki/Thread_(computing)</a:t>
            </a:r>
            <a:endParaRPr lang="en-US" dirty="0"/>
          </a:p>
          <a:p>
            <a:pPr marL="0" indent="0">
              <a:buNone/>
            </a:pPr>
            <a:endParaRPr lang="en-US" dirty="0"/>
          </a:p>
          <a:p>
            <a:pPr marL="0" indent="0">
              <a:buNone/>
            </a:pPr>
            <a:r>
              <a:rPr lang="en-US" dirty="0">
                <a:hlinkClick r:id="rId3"/>
              </a:rPr>
              <a:t>http://stackoverflow.com/questions/17959663/why-is-node-js-single-threaded</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2" name="Picture 1"/>
          <p:cNvPicPr>
            <a:picLocks noChangeAspect="1"/>
          </p:cNvPicPr>
          <p:nvPr/>
        </p:nvPicPr>
        <p:blipFill>
          <a:blip r:embed="rId4"/>
          <a:stretch>
            <a:fillRect/>
          </a:stretch>
        </p:blipFill>
        <p:spPr>
          <a:xfrm>
            <a:off x="5408578" y="2497730"/>
            <a:ext cx="2911080" cy="1963795"/>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3581400" cy="609600"/>
          </a:xfrm>
        </p:spPr>
        <p:txBody>
          <a:bodyPr/>
          <a:lstStyle/>
          <a:p>
            <a:r>
              <a:rPr lang="en-US" dirty="0"/>
              <a:t>CPU Review</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3</a:t>
            </a:fld>
            <a:endParaRPr lang="en-US"/>
          </a:p>
        </p:txBody>
      </p:sp>
      <p:grpSp>
        <p:nvGrpSpPr>
          <p:cNvPr id="84" name="Group 83"/>
          <p:cNvGrpSpPr/>
          <p:nvPr/>
        </p:nvGrpSpPr>
        <p:grpSpPr>
          <a:xfrm>
            <a:off x="6372225" y="308359"/>
            <a:ext cx="2057400" cy="4580622"/>
            <a:chOff x="6372225" y="308359"/>
            <a:chExt cx="2057400" cy="4580622"/>
          </a:xfrm>
        </p:grpSpPr>
        <p:sp>
          <p:nvSpPr>
            <p:cNvPr id="2" name="TextBox 1"/>
            <p:cNvSpPr txBox="1"/>
            <p:nvPr/>
          </p:nvSpPr>
          <p:spPr>
            <a:xfrm>
              <a:off x="6448425" y="729129"/>
              <a:ext cx="1981200" cy="2308324"/>
            </a:xfrm>
            <a:prstGeom prst="rect">
              <a:avLst/>
            </a:prstGeom>
            <a:noFill/>
          </p:spPr>
          <p:txBody>
            <a:bodyPr wrap="square" rtlCol="0">
              <a:spAutoFit/>
            </a:bodyPr>
            <a:lstStyle/>
            <a:p>
              <a:r>
                <a:rPr lang="en-US" sz="800" dirty="0" err="1">
                  <a:latin typeface="Consolas" panose="020B0609020204030204" pitchFamily="49" charset="0"/>
                </a:rPr>
                <a:t>doCalculation</a:t>
              </a:r>
              <a:r>
                <a:rPr lang="en-US" sz="800" dirty="0">
                  <a:latin typeface="Consolas" panose="020B0609020204030204" pitchFamily="49" charset="0"/>
                </a:rPr>
                <a:t>:</a:t>
              </a:r>
            </a:p>
            <a:p>
              <a:r>
                <a:rPr lang="en-US" sz="800" dirty="0">
                  <a:latin typeface="Consolas" panose="020B0609020204030204" pitchFamily="49" charset="0"/>
                </a:rPr>
                <a:t>     0  CALL </a:t>
              </a:r>
              <a:r>
                <a:rPr lang="en-US" sz="800" dirty="0" err="1">
                  <a:latin typeface="Consolas" panose="020B0609020204030204" pitchFamily="49" charset="0"/>
                </a:rPr>
                <a:t>getInteger</a:t>
              </a:r>
              <a:r>
                <a:rPr lang="en-US" sz="800" dirty="0">
                  <a:latin typeface="Consolas" panose="020B0609020204030204" pitchFamily="49" charset="0"/>
                </a:rPr>
                <a:t>()</a:t>
              </a:r>
            </a:p>
            <a:p>
              <a:r>
                <a:rPr lang="en-US" sz="800" dirty="0">
                  <a:latin typeface="Consolas" panose="020B0609020204030204" pitchFamily="49" charset="0"/>
                </a:rPr>
                <a:t>     3  istore_0</a:t>
              </a:r>
            </a:p>
            <a:p>
              <a:r>
                <a:rPr lang="en-US" sz="800" dirty="0">
                  <a:latin typeface="Consolas" panose="020B0609020204030204" pitchFamily="49" charset="0"/>
                </a:rPr>
                <a:t>     4  CALL </a:t>
              </a:r>
              <a:r>
                <a:rPr lang="en-US" sz="800" dirty="0" err="1">
                  <a:latin typeface="Consolas" panose="020B0609020204030204" pitchFamily="49" charset="0"/>
                </a:rPr>
                <a:t>getInteger</a:t>
              </a:r>
              <a:r>
                <a:rPr lang="en-US" sz="800" dirty="0">
                  <a:latin typeface="Consolas" panose="020B0609020204030204" pitchFamily="49" charset="0"/>
                </a:rPr>
                <a:t>()</a:t>
              </a:r>
            </a:p>
            <a:p>
              <a:r>
                <a:rPr lang="en-US" sz="800" dirty="0">
                  <a:latin typeface="Consolas" panose="020B0609020204030204" pitchFamily="49" charset="0"/>
                </a:rPr>
                <a:t>     7  istore_1</a:t>
              </a:r>
            </a:p>
            <a:p>
              <a:r>
                <a:rPr lang="en-US" sz="800" dirty="0">
                  <a:latin typeface="Consolas" panose="020B0609020204030204" pitchFamily="49" charset="0"/>
                </a:rPr>
                <a:t>     8  iload_0 </a:t>
              </a:r>
            </a:p>
            <a:p>
              <a:r>
                <a:rPr lang="en-US" sz="800" dirty="0">
                  <a:latin typeface="Consolas" panose="020B0609020204030204" pitchFamily="49" charset="0"/>
                </a:rPr>
                <a:t>     9  iload_1 </a:t>
              </a:r>
            </a:p>
            <a:p>
              <a:r>
                <a:rPr lang="en-US" sz="800" dirty="0">
                  <a:latin typeface="Consolas" panose="020B0609020204030204" pitchFamily="49" charset="0"/>
                </a:rPr>
                <a:t>    10  </a:t>
              </a:r>
              <a:r>
                <a:rPr lang="en-US" sz="800" dirty="0" err="1">
                  <a:latin typeface="Consolas" panose="020B0609020204030204" pitchFamily="49" charset="0"/>
                </a:rPr>
                <a:t>iadd</a:t>
              </a:r>
              <a:endParaRPr lang="en-US" sz="800" dirty="0">
                <a:latin typeface="Consolas" panose="020B0609020204030204" pitchFamily="49" charset="0"/>
              </a:endParaRPr>
            </a:p>
            <a:p>
              <a:r>
                <a:rPr lang="en-US" sz="800" dirty="0">
                  <a:latin typeface="Consolas" panose="020B0609020204030204" pitchFamily="49" charset="0"/>
                </a:rPr>
                <a:t>    11  istore_2 </a:t>
              </a:r>
            </a:p>
            <a:p>
              <a:r>
                <a:rPr lang="en-US" sz="800" dirty="0">
                  <a:latin typeface="Consolas" panose="020B0609020204030204" pitchFamily="49" charset="0"/>
                </a:rPr>
                <a:t>    12  CALL animation() </a:t>
              </a:r>
            </a:p>
            <a:p>
              <a:r>
                <a:rPr lang="en-US" sz="800" dirty="0">
                  <a:latin typeface="Consolas" panose="020B0609020204030204" pitchFamily="49" charset="0"/>
                </a:rPr>
                <a:t>    15  istore_0 </a:t>
              </a:r>
            </a:p>
            <a:p>
              <a:r>
                <a:rPr lang="en-US" sz="800" dirty="0">
                  <a:latin typeface="Consolas" panose="020B0609020204030204" pitchFamily="49" charset="0"/>
                </a:rPr>
                <a:t>    16  iload_2 </a:t>
              </a:r>
            </a:p>
            <a:p>
              <a:r>
                <a:rPr lang="en-US" sz="800" dirty="0">
                  <a:latin typeface="Consolas" panose="020B0609020204030204" pitchFamily="49" charset="0"/>
                </a:rPr>
                <a:t>    17  iload_0 </a:t>
              </a:r>
            </a:p>
            <a:p>
              <a:r>
                <a:rPr lang="en-US" sz="800" dirty="0">
                  <a:latin typeface="Consolas" panose="020B0609020204030204" pitchFamily="49" charset="0"/>
                </a:rPr>
                <a:t>    18  </a:t>
              </a:r>
              <a:r>
                <a:rPr lang="en-US" sz="800" dirty="0" err="1">
                  <a:latin typeface="Consolas" panose="020B0609020204030204" pitchFamily="49" charset="0"/>
                </a:rPr>
                <a:t>imul</a:t>
              </a:r>
              <a:endParaRPr lang="en-US" sz="800" dirty="0">
                <a:latin typeface="Consolas" panose="020B0609020204030204" pitchFamily="49" charset="0"/>
              </a:endParaRPr>
            </a:p>
            <a:p>
              <a:r>
                <a:rPr lang="en-US" sz="800" dirty="0">
                  <a:latin typeface="Consolas" panose="020B0609020204030204" pitchFamily="49" charset="0"/>
                </a:rPr>
                <a:t>    19  istore_2 </a:t>
              </a:r>
            </a:p>
            <a:p>
              <a:r>
                <a:rPr lang="en-US" sz="800" dirty="0">
                  <a:latin typeface="Consolas" panose="020B0609020204030204" pitchFamily="49" charset="0"/>
                </a:rPr>
                <a:t>    20  iload_2 </a:t>
              </a:r>
            </a:p>
            <a:p>
              <a:r>
                <a:rPr lang="en-US" sz="800" dirty="0">
                  <a:latin typeface="Consolas" panose="020B0609020204030204" pitchFamily="49" charset="0"/>
                </a:rPr>
                <a:t>    21  CALL </a:t>
              </a:r>
              <a:r>
                <a:rPr lang="en-US" sz="800" dirty="0" err="1">
                  <a:latin typeface="Consolas" panose="020B0609020204030204" pitchFamily="49" charset="0"/>
                </a:rPr>
                <a:t>showInteger</a:t>
              </a:r>
              <a:r>
                <a:rPr lang="en-US" sz="800" dirty="0">
                  <a:latin typeface="Consolas" panose="020B0609020204030204" pitchFamily="49" charset="0"/>
                </a:rPr>
                <a:t>(</a:t>
              </a:r>
              <a:r>
                <a:rPr lang="en-US" sz="800" dirty="0" err="1">
                  <a:latin typeface="Consolas" panose="020B0609020204030204" pitchFamily="49" charset="0"/>
                </a:rPr>
                <a:t>int</a:t>
              </a:r>
              <a:r>
                <a:rPr lang="en-US" sz="800" dirty="0">
                  <a:latin typeface="Consolas" panose="020B0609020204030204" pitchFamily="49" charset="0"/>
                </a:rPr>
                <a:t>)</a:t>
              </a:r>
            </a:p>
            <a:p>
              <a:r>
                <a:rPr lang="en-US" sz="800" dirty="0">
                  <a:latin typeface="Consolas" panose="020B0609020204030204" pitchFamily="49" charset="0"/>
                </a:rPr>
                <a:t>    24  return</a:t>
              </a:r>
            </a:p>
          </p:txBody>
        </p:sp>
        <p:sp>
          <p:nvSpPr>
            <p:cNvPr id="7" name="TextBox 6"/>
            <p:cNvSpPr txBox="1"/>
            <p:nvPr/>
          </p:nvSpPr>
          <p:spPr>
            <a:xfrm>
              <a:off x="6448425" y="3139273"/>
              <a:ext cx="1642354" cy="707886"/>
            </a:xfrm>
            <a:prstGeom prst="rect">
              <a:avLst/>
            </a:prstGeom>
            <a:noFill/>
          </p:spPr>
          <p:txBody>
            <a:bodyPr wrap="square" rtlCol="0">
              <a:spAutoFit/>
            </a:bodyPr>
            <a:lstStyle/>
            <a:p>
              <a:r>
                <a:rPr lang="en-US" sz="800" dirty="0">
                  <a:latin typeface="Consolas" panose="020B0609020204030204" pitchFamily="49" charset="0"/>
                </a:rPr>
                <a:t>animation:</a:t>
              </a:r>
            </a:p>
            <a:p>
              <a:r>
                <a:rPr lang="en-US" sz="800" dirty="0">
                  <a:latin typeface="Consolas" panose="020B0609020204030204" pitchFamily="49" charset="0"/>
                </a:rPr>
                <a:t>     0  CALL run()</a:t>
              </a:r>
            </a:p>
            <a:p>
              <a:r>
                <a:rPr lang="en-US" sz="800" dirty="0">
                  <a:latin typeface="Consolas" panose="020B0609020204030204" pitchFamily="49" charset="0"/>
                </a:rPr>
                <a:t>     3  CALL </a:t>
              </a:r>
              <a:r>
                <a:rPr lang="en-US" sz="800" dirty="0" err="1">
                  <a:latin typeface="Consolas" panose="020B0609020204030204" pitchFamily="49" charset="0"/>
                </a:rPr>
                <a:t>moveObject</a:t>
              </a:r>
              <a:r>
                <a:rPr lang="en-US" sz="800" dirty="0">
                  <a:latin typeface="Consolas" panose="020B0609020204030204" pitchFamily="49" charset="0"/>
                </a:rPr>
                <a:t>()</a:t>
              </a:r>
            </a:p>
            <a:p>
              <a:r>
                <a:rPr lang="en-US" sz="800" dirty="0">
                  <a:latin typeface="Consolas" panose="020B0609020204030204" pitchFamily="49" charset="0"/>
                </a:rPr>
                <a:t>     6  CALL pause() </a:t>
              </a:r>
            </a:p>
            <a:p>
              <a:r>
                <a:rPr lang="en-US" sz="800" dirty="0">
                  <a:latin typeface="Consolas" panose="020B0609020204030204" pitchFamily="49" charset="0"/>
                </a:rPr>
                <a:t>     9  return</a:t>
              </a:r>
            </a:p>
          </p:txBody>
        </p:sp>
        <p:sp>
          <p:nvSpPr>
            <p:cNvPr id="8" name="TextBox 7"/>
            <p:cNvSpPr txBox="1"/>
            <p:nvPr/>
          </p:nvSpPr>
          <p:spPr>
            <a:xfrm>
              <a:off x="6448425" y="3934874"/>
              <a:ext cx="1642354" cy="954107"/>
            </a:xfrm>
            <a:prstGeom prst="rect">
              <a:avLst/>
            </a:prstGeom>
            <a:noFill/>
          </p:spPr>
          <p:txBody>
            <a:bodyPr wrap="square" rtlCol="0">
              <a:spAutoFit/>
            </a:bodyPr>
            <a:lstStyle/>
            <a:p>
              <a:r>
                <a:rPr lang="en-US" sz="800" dirty="0">
                  <a:latin typeface="Consolas" panose="020B0609020204030204" pitchFamily="49" charset="0"/>
                </a:rPr>
                <a:t>run:</a:t>
              </a:r>
            </a:p>
            <a:p>
              <a:r>
                <a:rPr lang="en-US" sz="800" dirty="0">
                  <a:latin typeface="Consolas" panose="020B0609020204030204" pitchFamily="49" charset="0"/>
                </a:rPr>
                <a:t>     0  aload_0</a:t>
              </a:r>
            </a:p>
            <a:p>
              <a:r>
                <a:rPr lang="en-US" sz="800" dirty="0">
                  <a:latin typeface="Consolas" panose="020B0609020204030204" pitchFamily="49" charset="0"/>
                </a:rPr>
                <a:t>     1  dup</a:t>
              </a:r>
            </a:p>
            <a:p>
              <a:r>
                <a:rPr lang="en-US" sz="800" dirty="0">
                  <a:latin typeface="Consolas" panose="020B0609020204030204" pitchFamily="49" charset="0"/>
                </a:rPr>
                <a:t>     2  </a:t>
              </a:r>
              <a:r>
                <a:rPr lang="en-US" sz="800" dirty="0" err="1">
                  <a:latin typeface="Consolas" panose="020B0609020204030204" pitchFamily="49" charset="0"/>
                </a:rPr>
                <a:t>getfield</a:t>
              </a:r>
              <a:r>
                <a:rPr lang="en-US" sz="800" dirty="0">
                  <a:latin typeface="Consolas" panose="020B0609020204030204" pitchFamily="49" charset="0"/>
                </a:rPr>
                <a:t> a</a:t>
              </a:r>
            </a:p>
            <a:p>
              <a:r>
                <a:rPr lang="en-US" sz="800" dirty="0">
                  <a:latin typeface="Consolas" panose="020B0609020204030204" pitchFamily="49" charset="0"/>
                </a:rPr>
                <a:t>     5  iconst_1</a:t>
              </a:r>
            </a:p>
            <a:p>
              <a:r>
                <a:rPr lang="en-US" sz="800" dirty="0">
                  <a:latin typeface="Consolas" panose="020B0609020204030204" pitchFamily="49" charset="0"/>
                </a:rPr>
                <a:t>     6  </a:t>
              </a:r>
              <a:r>
                <a:rPr lang="en-US" sz="800" dirty="0" err="1">
                  <a:latin typeface="Consolas" panose="020B0609020204030204" pitchFamily="49" charset="0"/>
                </a:rPr>
                <a:t>iadd</a:t>
              </a:r>
              <a:endParaRPr lang="en-US" sz="800" dirty="0">
                <a:latin typeface="Consolas" panose="020B0609020204030204" pitchFamily="49" charset="0"/>
              </a:endParaRPr>
            </a:p>
            <a:p>
              <a:r>
                <a:rPr lang="en-US" sz="800" dirty="0">
                  <a:latin typeface="Consolas" panose="020B0609020204030204" pitchFamily="49" charset="0"/>
                </a:rPr>
                <a:t>     7  return</a:t>
              </a:r>
            </a:p>
          </p:txBody>
        </p:sp>
        <p:sp>
          <p:nvSpPr>
            <p:cNvPr id="3" name="Rounded Rectangle 2"/>
            <p:cNvSpPr/>
            <p:nvPr/>
          </p:nvSpPr>
          <p:spPr>
            <a:xfrm>
              <a:off x="6372225" y="615186"/>
              <a:ext cx="1905000" cy="4273795"/>
            </a:xfrm>
            <a:prstGeom prst="roundRect">
              <a:avLst/>
            </a:prstGeom>
            <a:solidFill>
              <a:schemeClr val="accent5">
                <a:lumMod val="20000"/>
                <a:lumOff val="80000"/>
                <a:alpha val="46000"/>
              </a:schemeClr>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4"/>
            <p:cNvSpPr txBox="1">
              <a:spLocks/>
            </p:cNvSpPr>
            <p:nvPr/>
          </p:nvSpPr>
          <p:spPr>
            <a:xfrm>
              <a:off x="6381953" y="308359"/>
              <a:ext cx="1905000" cy="30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a:lstStyle>
            <a:p>
              <a:r>
                <a:rPr lang="en-US" sz="2000" dirty="0">
                  <a:effectLst/>
                </a:rPr>
                <a:t>Code Memory</a:t>
              </a:r>
            </a:p>
          </p:txBody>
        </p:sp>
      </p:grpSp>
      <p:sp>
        <p:nvSpPr>
          <p:cNvPr id="10" name="TextBox 9"/>
          <p:cNvSpPr txBox="1"/>
          <p:nvPr/>
        </p:nvSpPr>
        <p:spPr>
          <a:xfrm>
            <a:off x="1312931" y="1362972"/>
            <a:ext cx="990600" cy="46166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Return to 44</a:t>
            </a:r>
          </a:p>
          <a:p>
            <a:r>
              <a:rPr lang="en-US" sz="800" dirty="0">
                <a:latin typeface="Consolas" panose="020B0609020204030204" pitchFamily="49" charset="0"/>
              </a:rPr>
              <a:t>String a</a:t>
            </a:r>
          </a:p>
          <a:p>
            <a:r>
              <a:rPr lang="en-US" sz="800" dirty="0" err="1">
                <a:latin typeface="Consolas" panose="020B0609020204030204" pitchFamily="49" charset="0"/>
              </a:rPr>
              <a:t>int</a:t>
            </a:r>
            <a:r>
              <a:rPr lang="en-US" sz="800" dirty="0">
                <a:latin typeface="Consolas" panose="020B0609020204030204" pitchFamily="49" charset="0"/>
              </a:rPr>
              <a:t> b</a:t>
            </a:r>
          </a:p>
        </p:txBody>
      </p:sp>
      <p:sp>
        <p:nvSpPr>
          <p:cNvPr id="12" name="TextBox 11"/>
          <p:cNvSpPr txBox="1"/>
          <p:nvPr/>
        </p:nvSpPr>
        <p:spPr>
          <a:xfrm>
            <a:off x="1312931" y="1824637"/>
            <a:ext cx="990600" cy="58477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Return to 520</a:t>
            </a:r>
          </a:p>
          <a:p>
            <a:r>
              <a:rPr lang="en-US" sz="800" dirty="0">
                <a:latin typeface="Consolas" panose="020B0609020204030204" pitchFamily="49" charset="0"/>
              </a:rPr>
              <a:t>double cost</a:t>
            </a:r>
          </a:p>
          <a:p>
            <a:r>
              <a:rPr lang="en-US" sz="800" dirty="0" err="1">
                <a:latin typeface="Consolas" panose="020B0609020204030204" pitchFamily="49" charset="0"/>
              </a:rPr>
              <a:t>int</a:t>
            </a:r>
            <a:r>
              <a:rPr lang="en-US" sz="800" dirty="0">
                <a:latin typeface="Consolas" panose="020B0609020204030204" pitchFamily="49" charset="0"/>
              </a:rPr>
              <a:t> x</a:t>
            </a:r>
          </a:p>
          <a:p>
            <a:r>
              <a:rPr lang="en-US" sz="800" dirty="0">
                <a:latin typeface="Consolas" panose="020B0609020204030204" pitchFamily="49" charset="0"/>
              </a:rPr>
              <a:t>Line k</a:t>
            </a:r>
          </a:p>
        </p:txBody>
      </p:sp>
      <p:sp>
        <p:nvSpPr>
          <p:cNvPr id="14" name="TextBox 13"/>
          <p:cNvSpPr txBox="1"/>
          <p:nvPr/>
        </p:nvSpPr>
        <p:spPr>
          <a:xfrm>
            <a:off x="3261299" y="1261455"/>
            <a:ext cx="990600" cy="46166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Type: String</a:t>
            </a:r>
          </a:p>
          <a:p>
            <a:r>
              <a:rPr lang="en-US" sz="800" dirty="0">
                <a:latin typeface="Consolas" panose="020B0609020204030204" pitchFamily="49" charset="0"/>
              </a:rPr>
              <a:t>char[] </a:t>
            </a:r>
            <a:r>
              <a:rPr lang="en-US" sz="800" dirty="0" err="1">
                <a:latin typeface="Consolas" panose="020B0609020204030204" pitchFamily="49" charset="0"/>
              </a:rPr>
              <a:t>ptr</a:t>
            </a:r>
            <a:endParaRPr lang="en-US" sz="800" dirty="0">
              <a:latin typeface="Consolas" panose="020B0609020204030204" pitchFamily="49" charset="0"/>
            </a:endParaRPr>
          </a:p>
          <a:p>
            <a:r>
              <a:rPr lang="en-US" sz="800" dirty="0" err="1">
                <a:latin typeface="Consolas" panose="020B0609020204030204" pitchFamily="49" charset="0"/>
              </a:rPr>
              <a:t>int</a:t>
            </a:r>
            <a:r>
              <a:rPr lang="en-US" sz="800" dirty="0">
                <a:latin typeface="Consolas" panose="020B0609020204030204" pitchFamily="49" charset="0"/>
              </a:rPr>
              <a:t> length</a:t>
            </a:r>
          </a:p>
        </p:txBody>
      </p:sp>
      <p:sp>
        <p:nvSpPr>
          <p:cNvPr id="15" name="TextBox 14"/>
          <p:cNvSpPr txBox="1"/>
          <p:nvPr/>
        </p:nvSpPr>
        <p:spPr>
          <a:xfrm>
            <a:off x="3261299" y="1784675"/>
            <a:ext cx="990600" cy="46166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Type: Line</a:t>
            </a:r>
          </a:p>
          <a:p>
            <a:r>
              <a:rPr lang="en-US" sz="800" dirty="0">
                <a:latin typeface="Consolas" panose="020B0609020204030204" pitchFamily="49" charset="0"/>
              </a:rPr>
              <a:t>Point p1</a:t>
            </a:r>
          </a:p>
          <a:p>
            <a:r>
              <a:rPr lang="en-US" sz="800" dirty="0">
                <a:latin typeface="Consolas" panose="020B0609020204030204" pitchFamily="49" charset="0"/>
              </a:rPr>
              <a:t>Point p2</a:t>
            </a:r>
          </a:p>
        </p:txBody>
      </p:sp>
      <p:grpSp>
        <p:nvGrpSpPr>
          <p:cNvPr id="87" name="Group 86"/>
          <p:cNvGrpSpPr/>
          <p:nvPr/>
        </p:nvGrpSpPr>
        <p:grpSpPr>
          <a:xfrm>
            <a:off x="4518599" y="1554008"/>
            <a:ext cx="990600" cy="984885"/>
            <a:chOff x="4518599" y="1554008"/>
            <a:chExt cx="990600" cy="984885"/>
          </a:xfrm>
        </p:grpSpPr>
        <p:sp>
          <p:nvSpPr>
            <p:cNvPr id="16" name="TextBox 15"/>
            <p:cNvSpPr txBox="1"/>
            <p:nvPr/>
          </p:nvSpPr>
          <p:spPr>
            <a:xfrm>
              <a:off x="4518599" y="2077228"/>
              <a:ext cx="990600" cy="46166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Type: Point</a:t>
              </a:r>
            </a:p>
            <a:p>
              <a:r>
                <a:rPr lang="en-US" sz="800" dirty="0" err="1">
                  <a:latin typeface="Consolas" panose="020B0609020204030204" pitchFamily="49" charset="0"/>
                </a:rPr>
                <a:t>int</a:t>
              </a:r>
              <a:r>
                <a:rPr lang="en-US" sz="800" dirty="0">
                  <a:latin typeface="Consolas" panose="020B0609020204030204" pitchFamily="49" charset="0"/>
                </a:rPr>
                <a:t> x</a:t>
              </a:r>
            </a:p>
            <a:p>
              <a:r>
                <a:rPr lang="en-US" sz="800" dirty="0" err="1">
                  <a:latin typeface="Consolas" panose="020B0609020204030204" pitchFamily="49" charset="0"/>
                </a:rPr>
                <a:t>int</a:t>
              </a:r>
              <a:r>
                <a:rPr lang="en-US" sz="800" dirty="0">
                  <a:latin typeface="Consolas" panose="020B0609020204030204" pitchFamily="49" charset="0"/>
                </a:rPr>
                <a:t> y</a:t>
              </a:r>
            </a:p>
          </p:txBody>
        </p:sp>
        <p:sp>
          <p:nvSpPr>
            <p:cNvPr id="17" name="TextBox 16"/>
            <p:cNvSpPr txBox="1"/>
            <p:nvPr/>
          </p:nvSpPr>
          <p:spPr>
            <a:xfrm>
              <a:off x="4518599" y="1554008"/>
              <a:ext cx="990600" cy="46166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Type: Point</a:t>
              </a:r>
            </a:p>
            <a:p>
              <a:r>
                <a:rPr lang="en-US" sz="800" dirty="0" err="1">
                  <a:latin typeface="Consolas" panose="020B0609020204030204" pitchFamily="49" charset="0"/>
                </a:rPr>
                <a:t>int</a:t>
              </a:r>
              <a:r>
                <a:rPr lang="en-US" sz="800" dirty="0">
                  <a:latin typeface="Consolas" panose="020B0609020204030204" pitchFamily="49" charset="0"/>
                </a:rPr>
                <a:t> x</a:t>
              </a:r>
            </a:p>
            <a:p>
              <a:r>
                <a:rPr lang="en-US" sz="800" dirty="0" err="1">
                  <a:latin typeface="Consolas" panose="020B0609020204030204" pitchFamily="49" charset="0"/>
                </a:rPr>
                <a:t>int</a:t>
              </a:r>
              <a:r>
                <a:rPr lang="en-US" sz="800" dirty="0">
                  <a:latin typeface="Consolas" panose="020B0609020204030204" pitchFamily="49" charset="0"/>
                </a:rPr>
                <a:t> y</a:t>
              </a:r>
            </a:p>
          </p:txBody>
        </p:sp>
      </p:grpSp>
      <p:grpSp>
        <p:nvGrpSpPr>
          <p:cNvPr id="85" name="Group 84"/>
          <p:cNvGrpSpPr/>
          <p:nvPr/>
        </p:nvGrpSpPr>
        <p:grpSpPr>
          <a:xfrm>
            <a:off x="3146999" y="684800"/>
            <a:ext cx="2476500" cy="2013975"/>
            <a:chOff x="3146999" y="684800"/>
            <a:chExt cx="2476500" cy="2013975"/>
          </a:xfrm>
        </p:grpSpPr>
        <p:sp>
          <p:nvSpPr>
            <p:cNvPr id="18" name="Title 4"/>
            <p:cNvSpPr txBox="1">
              <a:spLocks/>
            </p:cNvSpPr>
            <p:nvPr/>
          </p:nvSpPr>
          <p:spPr>
            <a:xfrm>
              <a:off x="3162300" y="684800"/>
              <a:ext cx="2286000" cy="30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a:lstStyle>
            <a:p>
              <a:r>
                <a:rPr lang="en-US" sz="2000" dirty="0">
                  <a:effectLst/>
                </a:rPr>
                <a:t>Heap</a:t>
              </a:r>
            </a:p>
          </p:txBody>
        </p:sp>
        <p:sp>
          <p:nvSpPr>
            <p:cNvPr id="20" name="Rounded Rectangle 19"/>
            <p:cNvSpPr/>
            <p:nvPr/>
          </p:nvSpPr>
          <p:spPr>
            <a:xfrm>
              <a:off x="3146999" y="1095069"/>
              <a:ext cx="2476500" cy="1603706"/>
            </a:xfrm>
            <a:prstGeom prst="roundRect">
              <a:avLst/>
            </a:prstGeom>
            <a:no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1128814" y="887495"/>
            <a:ext cx="1412132" cy="3613246"/>
            <a:chOff x="1128814" y="887495"/>
            <a:chExt cx="1412132" cy="3613246"/>
          </a:xfrm>
        </p:grpSpPr>
        <p:sp>
          <p:nvSpPr>
            <p:cNvPr id="19" name="Title 4"/>
            <p:cNvSpPr txBox="1">
              <a:spLocks/>
            </p:cNvSpPr>
            <p:nvPr/>
          </p:nvSpPr>
          <p:spPr>
            <a:xfrm>
              <a:off x="1146799" y="887495"/>
              <a:ext cx="1334819" cy="30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a:lstStyle>
            <a:p>
              <a:r>
                <a:rPr lang="en-US" sz="2000" dirty="0">
                  <a:effectLst/>
                </a:rPr>
                <a:t>Stack</a:t>
              </a:r>
            </a:p>
          </p:txBody>
        </p:sp>
        <p:sp>
          <p:nvSpPr>
            <p:cNvPr id="21" name="Rounded Rectangle 20"/>
            <p:cNvSpPr/>
            <p:nvPr/>
          </p:nvSpPr>
          <p:spPr>
            <a:xfrm>
              <a:off x="1128814" y="1184689"/>
              <a:ext cx="1412132" cy="3316052"/>
            </a:xfrm>
            <a:prstGeom prst="roundRect">
              <a:avLst/>
            </a:prstGeom>
            <a:no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p:cNvGrpSpPr/>
          <p:nvPr/>
        </p:nvGrpSpPr>
        <p:grpSpPr>
          <a:xfrm>
            <a:off x="3119538" y="3108481"/>
            <a:ext cx="2328762" cy="1009355"/>
            <a:chOff x="3119538" y="3108481"/>
            <a:chExt cx="2328762" cy="1009355"/>
          </a:xfrm>
        </p:grpSpPr>
        <p:sp>
          <p:nvSpPr>
            <p:cNvPr id="22" name="TextBox 21"/>
            <p:cNvSpPr txBox="1"/>
            <p:nvPr/>
          </p:nvSpPr>
          <p:spPr>
            <a:xfrm>
              <a:off x="3352800" y="3409950"/>
              <a:ext cx="2095500" cy="707886"/>
            </a:xfrm>
            <a:prstGeom prst="rect">
              <a:avLst/>
            </a:prstGeom>
            <a:solidFill>
              <a:schemeClr val="accent6">
                <a:lumMod val="20000"/>
                <a:lumOff val="80000"/>
              </a:schemeClr>
            </a:solidFill>
            <a:ln>
              <a:solidFill>
                <a:schemeClr val="tx1"/>
              </a:solidFill>
            </a:ln>
          </p:spPr>
          <p:txBody>
            <a:bodyPr wrap="square" rtlCol="0">
              <a:spAutoFit/>
            </a:bodyPr>
            <a:lstStyle/>
            <a:p>
              <a:r>
                <a:rPr lang="en-US" sz="1000" dirty="0">
                  <a:latin typeface="Consolas" panose="020B0609020204030204" pitchFamily="49" charset="0"/>
                </a:rPr>
                <a:t>Register R0          = 20</a:t>
              </a:r>
            </a:p>
            <a:p>
              <a:r>
                <a:rPr lang="en-US" sz="1000" dirty="0">
                  <a:latin typeface="Consolas" panose="020B0609020204030204" pitchFamily="49" charset="0"/>
                </a:rPr>
                <a:t>Register R1          = 30</a:t>
              </a:r>
            </a:p>
            <a:p>
              <a:r>
                <a:rPr lang="en-US" sz="1000" dirty="0">
                  <a:latin typeface="Consolas" panose="020B0609020204030204" pitchFamily="49" charset="0"/>
                </a:rPr>
                <a:t>Stack Pointer        = 4064</a:t>
              </a:r>
            </a:p>
            <a:p>
              <a:r>
                <a:rPr lang="en-US" sz="1000" dirty="0">
                  <a:latin typeface="Consolas" panose="020B0609020204030204" pitchFamily="49" charset="0"/>
                </a:rPr>
                <a:t>Instruction Pointer  = B570</a:t>
              </a:r>
            </a:p>
          </p:txBody>
        </p:sp>
        <p:sp>
          <p:nvSpPr>
            <p:cNvPr id="23" name="Title 4"/>
            <p:cNvSpPr txBox="1">
              <a:spLocks/>
            </p:cNvSpPr>
            <p:nvPr/>
          </p:nvSpPr>
          <p:spPr>
            <a:xfrm>
              <a:off x="3119538" y="3108481"/>
              <a:ext cx="934869" cy="30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a:lstStyle>
            <a:p>
              <a:r>
                <a:rPr lang="en-US" sz="2000" dirty="0">
                  <a:effectLst/>
                </a:rPr>
                <a:t>CPU</a:t>
              </a:r>
            </a:p>
          </p:txBody>
        </p:sp>
      </p:grpSp>
      <p:grpSp>
        <p:nvGrpSpPr>
          <p:cNvPr id="86" name="Group 85"/>
          <p:cNvGrpSpPr/>
          <p:nvPr/>
        </p:nvGrpSpPr>
        <p:grpSpPr>
          <a:xfrm>
            <a:off x="1312931" y="2409412"/>
            <a:ext cx="990600" cy="636363"/>
            <a:chOff x="1312931" y="2409412"/>
            <a:chExt cx="990600" cy="636363"/>
          </a:xfrm>
        </p:grpSpPr>
        <p:sp>
          <p:nvSpPr>
            <p:cNvPr id="13" name="TextBox 12"/>
            <p:cNvSpPr txBox="1"/>
            <p:nvPr/>
          </p:nvSpPr>
          <p:spPr>
            <a:xfrm>
              <a:off x="1312931" y="2409412"/>
              <a:ext cx="990600" cy="338554"/>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Return to 87</a:t>
              </a:r>
            </a:p>
            <a:p>
              <a:r>
                <a:rPr lang="en-US" sz="800" dirty="0">
                  <a:latin typeface="Consolas" panose="020B0609020204030204" pitchFamily="49" charset="0"/>
                </a:rPr>
                <a:t>String </a:t>
              </a:r>
              <a:r>
                <a:rPr lang="en-US" sz="800" dirty="0" err="1">
                  <a:latin typeface="Consolas" panose="020B0609020204030204" pitchFamily="49" charset="0"/>
                </a:rPr>
                <a:t>ptr</a:t>
              </a:r>
              <a:endParaRPr lang="en-US" sz="800" dirty="0">
                <a:latin typeface="Consolas" panose="020B0609020204030204" pitchFamily="49" charset="0"/>
              </a:endParaRPr>
            </a:p>
          </p:txBody>
        </p:sp>
        <p:cxnSp>
          <p:nvCxnSpPr>
            <p:cNvPr id="31" name="Straight Arrow Connector 30"/>
            <p:cNvCxnSpPr/>
            <p:nvPr/>
          </p:nvCxnSpPr>
          <p:spPr>
            <a:xfrm>
              <a:off x="1771245" y="2747966"/>
              <a:ext cx="0" cy="297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36" name="Straight Arrow Connector 35"/>
          <p:cNvCxnSpPr/>
          <p:nvPr/>
        </p:nvCxnSpPr>
        <p:spPr>
          <a:xfrm flipV="1">
            <a:off x="3824389" y="1659813"/>
            <a:ext cx="684482" cy="35963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833914" y="2148540"/>
            <a:ext cx="665429" cy="433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356860" y="1969579"/>
            <a:ext cx="1365761" cy="202330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14" idx="1"/>
          </p:cNvCxnSpPr>
          <p:nvPr/>
        </p:nvCxnSpPr>
        <p:spPr>
          <a:xfrm flipV="1">
            <a:off x="1918984" y="1492288"/>
            <a:ext cx="1342315" cy="10015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flipV="1">
            <a:off x="2303531" y="2286302"/>
            <a:ext cx="1115946" cy="156382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1801220" y="2005445"/>
            <a:ext cx="1461525" cy="29011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11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500"/>
                                        <p:tgtEl>
                                          <p:spTgt spid="8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fade">
                                      <p:cBhvr>
                                        <p:cTn id="36" dur="500"/>
                                        <p:tgtEl>
                                          <p:spTgt spid="8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86"/>
                                        </p:tgtEl>
                                      </p:cBhvr>
                                    </p:animEffect>
                                    <p:set>
                                      <p:cBhvr>
                                        <p:cTn id="41" dur="1" fill="hold">
                                          <p:stCondLst>
                                            <p:cond delay="499"/>
                                          </p:stCondLst>
                                        </p:cTn>
                                        <p:tgtEl>
                                          <p:spTgt spid="8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right)">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wipe(left)">
                                      <p:cBhvr>
                                        <p:cTn id="59" dur="500"/>
                                        <p:tgtEl>
                                          <p:spTgt spid="6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fade">
                                      <p:cBhvr>
                                        <p:cTn id="67" dur="500"/>
                                        <p:tgtEl>
                                          <p:spTgt spid="88"/>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87"/>
                                        </p:tgtEl>
                                        <p:attrNameLst>
                                          <p:attrName>style.visibility</p:attrName>
                                        </p:attrNameLst>
                                      </p:cBhvr>
                                      <p:to>
                                        <p:strVal val="visible"/>
                                      </p:to>
                                    </p:set>
                                    <p:animEffect transition="in" filter="fade">
                                      <p:cBhvr>
                                        <p:cTn id="71" dur="500"/>
                                        <p:tgtEl>
                                          <p:spTgt spid="87"/>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left)">
                                      <p:cBhvr>
                                        <p:cTn id="75" dur="500"/>
                                        <p:tgtEl>
                                          <p:spTgt spid="39"/>
                                        </p:tgtEl>
                                      </p:cBhvr>
                                    </p:animEffect>
                                  </p:childTnLst>
                                </p:cTn>
                              </p:par>
                              <p:par>
                                <p:cTn id="76" presetID="22" presetClass="entr" presetSubtype="8" fill="hold"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wipe(left)">
                                      <p:cBhvr>
                                        <p:cTn id="7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6934200" y="591196"/>
            <a:ext cx="1905000" cy="4273795"/>
          </a:xfrm>
          <a:prstGeom prst="roundRect">
            <a:avLst/>
          </a:prstGeom>
          <a:solidFill>
            <a:schemeClr val="accent5">
              <a:lumMod val="20000"/>
              <a:lumOff val="80000"/>
              <a:alpha val="46000"/>
            </a:schemeClr>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76200" y="57151"/>
            <a:ext cx="4648200" cy="609600"/>
          </a:xfrm>
        </p:spPr>
        <p:txBody>
          <a:bodyPr/>
          <a:lstStyle/>
          <a:p>
            <a:r>
              <a:rPr lang="en-US" dirty="0"/>
              <a:t>Two Things at Once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4</a:t>
            </a:fld>
            <a:endParaRPr lang="en-US"/>
          </a:p>
        </p:txBody>
      </p:sp>
      <p:sp>
        <p:nvSpPr>
          <p:cNvPr id="2" name="TextBox 1"/>
          <p:cNvSpPr txBox="1"/>
          <p:nvPr/>
        </p:nvSpPr>
        <p:spPr>
          <a:xfrm>
            <a:off x="7010400" y="676884"/>
            <a:ext cx="1981200" cy="2308324"/>
          </a:xfrm>
          <a:prstGeom prst="rect">
            <a:avLst/>
          </a:prstGeom>
          <a:noFill/>
        </p:spPr>
        <p:txBody>
          <a:bodyPr wrap="square" rtlCol="0">
            <a:spAutoFit/>
          </a:bodyPr>
          <a:lstStyle/>
          <a:p>
            <a:r>
              <a:rPr lang="en-US" sz="800" dirty="0" err="1">
                <a:latin typeface="Consolas" panose="020B0609020204030204" pitchFamily="49" charset="0"/>
              </a:rPr>
              <a:t>doCalculation</a:t>
            </a:r>
            <a:r>
              <a:rPr lang="en-US" sz="800" dirty="0">
                <a:latin typeface="Consolas" panose="020B0609020204030204" pitchFamily="49" charset="0"/>
              </a:rPr>
              <a:t>:</a:t>
            </a:r>
          </a:p>
          <a:p>
            <a:r>
              <a:rPr lang="en-US" sz="800" dirty="0">
                <a:latin typeface="Consolas" panose="020B0609020204030204" pitchFamily="49" charset="0"/>
              </a:rPr>
              <a:t>     0  CALL </a:t>
            </a:r>
            <a:r>
              <a:rPr lang="en-US" sz="800" dirty="0" err="1">
                <a:latin typeface="Consolas" panose="020B0609020204030204" pitchFamily="49" charset="0"/>
              </a:rPr>
              <a:t>getInteger</a:t>
            </a:r>
            <a:r>
              <a:rPr lang="en-US" sz="800" dirty="0">
                <a:latin typeface="Consolas" panose="020B0609020204030204" pitchFamily="49" charset="0"/>
              </a:rPr>
              <a:t>()</a:t>
            </a:r>
          </a:p>
          <a:p>
            <a:r>
              <a:rPr lang="en-US" sz="800" dirty="0">
                <a:latin typeface="Consolas" panose="020B0609020204030204" pitchFamily="49" charset="0"/>
              </a:rPr>
              <a:t>     3  istore_0</a:t>
            </a:r>
          </a:p>
          <a:p>
            <a:r>
              <a:rPr lang="en-US" sz="800" dirty="0">
                <a:latin typeface="Consolas" panose="020B0609020204030204" pitchFamily="49" charset="0"/>
              </a:rPr>
              <a:t>     4  CALL </a:t>
            </a:r>
            <a:r>
              <a:rPr lang="en-US" sz="800" dirty="0" err="1">
                <a:latin typeface="Consolas" panose="020B0609020204030204" pitchFamily="49" charset="0"/>
              </a:rPr>
              <a:t>getInteger</a:t>
            </a:r>
            <a:r>
              <a:rPr lang="en-US" sz="800" dirty="0">
                <a:latin typeface="Consolas" panose="020B0609020204030204" pitchFamily="49" charset="0"/>
              </a:rPr>
              <a:t>()</a:t>
            </a:r>
          </a:p>
          <a:p>
            <a:r>
              <a:rPr lang="en-US" sz="800" dirty="0">
                <a:latin typeface="Consolas" panose="020B0609020204030204" pitchFamily="49" charset="0"/>
              </a:rPr>
              <a:t>     7  istore_1</a:t>
            </a:r>
          </a:p>
          <a:p>
            <a:r>
              <a:rPr lang="en-US" sz="800" dirty="0">
                <a:latin typeface="Consolas" panose="020B0609020204030204" pitchFamily="49" charset="0"/>
              </a:rPr>
              <a:t>     8  iload_0 </a:t>
            </a:r>
          </a:p>
          <a:p>
            <a:r>
              <a:rPr lang="en-US" sz="800" dirty="0">
                <a:latin typeface="Consolas" panose="020B0609020204030204" pitchFamily="49" charset="0"/>
              </a:rPr>
              <a:t>     9  iload_1 </a:t>
            </a:r>
          </a:p>
          <a:p>
            <a:r>
              <a:rPr lang="en-US" sz="800" dirty="0">
                <a:latin typeface="Consolas" panose="020B0609020204030204" pitchFamily="49" charset="0"/>
              </a:rPr>
              <a:t>    10  </a:t>
            </a:r>
            <a:r>
              <a:rPr lang="en-US" sz="800" dirty="0" err="1">
                <a:latin typeface="Consolas" panose="020B0609020204030204" pitchFamily="49" charset="0"/>
              </a:rPr>
              <a:t>iadd</a:t>
            </a:r>
            <a:endParaRPr lang="en-US" sz="800" dirty="0">
              <a:latin typeface="Consolas" panose="020B0609020204030204" pitchFamily="49" charset="0"/>
            </a:endParaRPr>
          </a:p>
          <a:p>
            <a:r>
              <a:rPr lang="en-US" sz="800" dirty="0">
                <a:latin typeface="Consolas" panose="020B0609020204030204" pitchFamily="49" charset="0"/>
              </a:rPr>
              <a:t>    11  istore_2 </a:t>
            </a:r>
          </a:p>
          <a:p>
            <a:r>
              <a:rPr lang="en-US" sz="800" dirty="0">
                <a:latin typeface="Consolas" panose="020B0609020204030204" pitchFamily="49" charset="0"/>
              </a:rPr>
              <a:t>    12  CALL run() </a:t>
            </a:r>
          </a:p>
          <a:p>
            <a:r>
              <a:rPr lang="en-US" sz="800" dirty="0">
                <a:latin typeface="Consolas" panose="020B0609020204030204" pitchFamily="49" charset="0"/>
              </a:rPr>
              <a:t>    15  istore_0 </a:t>
            </a:r>
          </a:p>
          <a:p>
            <a:r>
              <a:rPr lang="en-US" sz="800" dirty="0">
                <a:latin typeface="Consolas" panose="020B0609020204030204" pitchFamily="49" charset="0"/>
              </a:rPr>
              <a:t>    16  iload_2 </a:t>
            </a:r>
          </a:p>
          <a:p>
            <a:r>
              <a:rPr lang="en-US" sz="800" dirty="0">
                <a:latin typeface="Consolas" panose="020B0609020204030204" pitchFamily="49" charset="0"/>
              </a:rPr>
              <a:t>    17  iload_0 </a:t>
            </a:r>
          </a:p>
          <a:p>
            <a:r>
              <a:rPr lang="en-US" sz="800" dirty="0">
                <a:latin typeface="Consolas" panose="020B0609020204030204" pitchFamily="49" charset="0"/>
              </a:rPr>
              <a:t>    18  </a:t>
            </a:r>
            <a:r>
              <a:rPr lang="en-US" sz="800" dirty="0" err="1">
                <a:latin typeface="Consolas" panose="020B0609020204030204" pitchFamily="49" charset="0"/>
              </a:rPr>
              <a:t>imul</a:t>
            </a:r>
            <a:endParaRPr lang="en-US" sz="800" dirty="0">
              <a:latin typeface="Consolas" panose="020B0609020204030204" pitchFamily="49" charset="0"/>
            </a:endParaRPr>
          </a:p>
          <a:p>
            <a:r>
              <a:rPr lang="en-US" sz="800" dirty="0">
                <a:latin typeface="Consolas" panose="020B0609020204030204" pitchFamily="49" charset="0"/>
              </a:rPr>
              <a:t>    19  istore_2 </a:t>
            </a:r>
          </a:p>
          <a:p>
            <a:r>
              <a:rPr lang="en-US" sz="800" dirty="0">
                <a:latin typeface="Consolas" panose="020B0609020204030204" pitchFamily="49" charset="0"/>
              </a:rPr>
              <a:t>    20  iload_2 </a:t>
            </a:r>
          </a:p>
          <a:p>
            <a:r>
              <a:rPr lang="en-US" sz="800" dirty="0">
                <a:latin typeface="Consolas" panose="020B0609020204030204" pitchFamily="49" charset="0"/>
              </a:rPr>
              <a:t>    21  CALL </a:t>
            </a:r>
            <a:r>
              <a:rPr lang="en-US" sz="800" dirty="0" err="1">
                <a:latin typeface="Consolas" panose="020B0609020204030204" pitchFamily="49" charset="0"/>
              </a:rPr>
              <a:t>showInteger</a:t>
            </a:r>
            <a:r>
              <a:rPr lang="en-US" sz="800" dirty="0">
                <a:latin typeface="Consolas" panose="020B0609020204030204" pitchFamily="49" charset="0"/>
              </a:rPr>
              <a:t>(</a:t>
            </a:r>
            <a:r>
              <a:rPr lang="en-US" sz="800" dirty="0" err="1">
                <a:latin typeface="Consolas" panose="020B0609020204030204" pitchFamily="49" charset="0"/>
              </a:rPr>
              <a:t>int</a:t>
            </a:r>
            <a:r>
              <a:rPr lang="en-US" sz="800" dirty="0">
                <a:latin typeface="Consolas" panose="020B0609020204030204" pitchFamily="49" charset="0"/>
              </a:rPr>
              <a:t>)</a:t>
            </a:r>
          </a:p>
          <a:p>
            <a:r>
              <a:rPr lang="en-US" sz="800" dirty="0">
                <a:latin typeface="Consolas" panose="020B0609020204030204" pitchFamily="49" charset="0"/>
              </a:rPr>
              <a:t>    24  return</a:t>
            </a:r>
          </a:p>
        </p:txBody>
      </p:sp>
      <p:sp>
        <p:nvSpPr>
          <p:cNvPr id="7" name="TextBox 6"/>
          <p:cNvSpPr txBox="1"/>
          <p:nvPr/>
        </p:nvSpPr>
        <p:spPr>
          <a:xfrm>
            <a:off x="7010400" y="3115283"/>
            <a:ext cx="1642354" cy="707886"/>
          </a:xfrm>
          <a:prstGeom prst="rect">
            <a:avLst/>
          </a:prstGeom>
          <a:noFill/>
        </p:spPr>
        <p:txBody>
          <a:bodyPr wrap="square" rtlCol="0">
            <a:spAutoFit/>
          </a:bodyPr>
          <a:lstStyle/>
          <a:p>
            <a:r>
              <a:rPr lang="en-US" sz="800" dirty="0">
                <a:latin typeface="Consolas" panose="020B0609020204030204" pitchFamily="49" charset="0"/>
              </a:rPr>
              <a:t>animation:</a:t>
            </a:r>
          </a:p>
          <a:p>
            <a:r>
              <a:rPr lang="en-US" sz="800" dirty="0">
                <a:latin typeface="Consolas" panose="020B0609020204030204" pitchFamily="49" charset="0"/>
              </a:rPr>
              <a:t>     0  CALL </a:t>
            </a:r>
            <a:r>
              <a:rPr lang="en-US" sz="800" dirty="0" err="1">
                <a:latin typeface="Consolas" panose="020B0609020204030204" pitchFamily="49" charset="0"/>
              </a:rPr>
              <a:t>drawObject</a:t>
            </a:r>
            <a:r>
              <a:rPr lang="en-US" sz="800" dirty="0">
                <a:latin typeface="Consolas" panose="020B0609020204030204" pitchFamily="49" charset="0"/>
              </a:rPr>
              <a:t>()</a:t>
            </a:r>
          </a:p>
          <a:p>
            <a:r>
              <a:rPr lang="en-US" sz="800" dirty="0">
                <a:latin typeface="Consolas" panose="020B0609020204030204" pitchFamily="49" charset="0"/>
              </a:rPr>
              <a:t>     3  CALL </a:t>
            </a:r>
            <a:r>
              <a:rPr lang="en-US" sz="800" dirty="0" err="1">
                <a:latin typeface="Consolas" panose="020B0609020204030204" pitchFamily="49" charset="0"/>
              </a:rPr>
              <a:t>moveObject</a:t>
            </a:r>
            <a:r>
              <a:rPr lang="en-US" sz="800" dirty="0">
                <a:latin typeface="Consolas" panose="020B0609020204030204" pitchFamily="49" charset="0"/>
              </a:rPr>
              <a:t>()</a:t>
            </a:r>
          </a:p>
          <a:p>
            <a:r>
              <a:rPr lang="en-US" sz="800" dirty="0">
                <a:latin typeface="Consolas" panose="020B0609020204030204" pitchFamily="49" charset="0"/>
              </a:rPr>
              <a:t>     6  CALL pause() </a:t>
            </a:r>
          </a:p>
          <a:p>
            <a:r>
              <a:rPr lang="en-US" sz="800" dirty="0">
                <a:latin typeface="Consolas" panose="020B0609020204030204" pitchFamily="49" charset="0"/>
              </a:rPr>
              <a:t>     9  return</a:t>
            </a:r>
          </a:p>
        </p:txBody>
      </p:sp>
      <p:sp>
        <p:nvSpPr>
          <p:cNvPr id="8" name="TextBox 7"/>
          <p:cNvSpPr txBox="1"/>
          <p:nvPr/>
        </p:nvSpPr>
        <p:spPr>
          <a:xfrm>
            <a:off x="7010400" y="3910884"/>
            <a:ext cx="1642354" cy="954107"/>
          </a:xfrm>
          <a:prstGeom prst="rect">
            <a:avLst/>
          </a:prstGeom>
          <a:noFill/>
        </p:spPr>
        <p:txBody>
          <a:bodyPr wrap="square" rtlCol="0">
            <a:spAutoFit/>
          </a:bodyPr>
          <a:lstStyle/>
          <a:p>
            <a:r>
              <a:rPr lang="en-US" sz="800" dirty="0">
                <a:latin typeface="Consolas" panose="020B0609020204030204" pitchFamily="49" charset="0"/>
              </a:rPr>
              <a:t>run:</a:t>
            </a:r>
          </a:p>
          <a:p>
            <a:r>
              <a:rPr lang="en-US" sz="800" dirty="0">
                <a:latin typeface="Consolas" panose="020B0609020204030204" pitchFamily="49" charset="0"/>
              </a:rPr>
              <a:t>     0  aload_0</a:t>
            </a:r>
          </a:p>
          <a:p>
            <a:r>
              <a:rPr lang="en-US" sz="800" dirty="0">
                <a:latin typeface="Consolas" panose="020B0609020204030204" pitchFamily="49" charset="0"/>
              </a:rPr>
              <a:t>     1  dup</a:t>
            </a:r>
          </a:p>
          <a:p>
            <a:r>
              <a:rPr lang="en-US" sz="800" dirty="0">
                <a:latin typeface="Consolas" panose="020B0609020204030204" pitchFamily="49" charset="0"/>
              </a:rPr>
              <a:t>     2  </a:t>
            </a:r>
            <a:r>
              <a:rPr lang="en-US" sz="800" dirty="0" err="1">
                <a:latin typeface="Consolas" panose="020B0609020204030204" pitchFamily="49" charset="0"/>
              </a:rPr>
              <a:t>getfield</a:t>
            </a:r>
            <a:r>
              <a:rPr lang="en-US" sz="800" dirty="0">
                <a:latin typeface="Consolas" panose="020B0609020204030204" pitchFamily="49" charset="0"/>
              </a:rPr>
              <a:t> a</a:t>
            </a:r>
          </a:p>
          <a:p>
            <a:r>
              <a:rPr lang="en-US" sz="800" dirty="0">
                <a:latin typeface="Consolas" panose="020B0609020204030204" pitchFamily="49" charset="0"/>
              </a:rPr>
              <a:t>     5  iconst_1</a:t>
            </a:r>
          </a:p>
          <a:p>
            <a:r>
              <a:rPr lang="en-US" sz="800" dirty="0">
                <a:latin typeface="Consolas" panose="020B0609020204030204" pitchFamily="49" charset="0"/>
              </a:rPr>
              <a:t>     6  </a:t>
            </a:r>
            <a:r>
              <a:rPr lang="en-US" sz="800" dirty="0" err="1">
                <a:latin typeface="Consolas" panose="020B0609020204030204" pitchFamily="49" charset="0"/>
              </a:rPr>
              <a:t>iadd</a:t>
            </a:r>
            <a:endParaRPr lang="en-US" sz="800" dirty="0">
              <a:latin typeface="Consolas" panose="020B0609020204030204" pitchFamily="49" charset="0"/>
            </a:endParaRPr>
          </a:p>
          <a:p>
            <a:r>
              <a:rPr lang="en-US" sz="800" dirty="0">
                <a:latin typeface="Consolas" panose="020B0609020204030204" pitchFamily="49" charset="0"/>
              </a:rPr>
              <a:t>     7  return</a:t>
            </a:r>
          </a:p>
        </p:txBody>
      </p:sp>
      <p:sp>
        <p:nvSpPr>
          <p:cNvPr id="11" name="Rounded Rectangle 10"/>
          <p:cNvSpPr/>
          <p:nvPr/>
        </p:nvSpPr>
        <p:spPr>
          <a:xfrm>
            <a:off x="7256348" y="1063595"/>
            <a:ext cx="1339012" cy="197515"/>
          </a:xfrm>
          <a:prstGeom prst="roundRect">
            <a:avLst/>
          </a:prstGeom>
          <a:solidFill>
            <a:srgbClr val="FF0000">
              <a:alpha val="1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7256348" y="804515"/>
            <a:ext cx="1339012" cy="197515"/>
          </a:xfrm>
          <a:prstGeom prst="roundRect">
            <a:avLst/>
          </a:prstGeom>
          <a:solidFill>
            <a:srgbClr val="FF0000">
              <a:alpha val="1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7218248" y="2618075"/>
            <a:ext cx="1544752" cy="197515"/>
          </a:xfrm>
          <a:prstGeom prst="roundRect">
            <a:avLst/>
          </a:prstGeom>
          <a:solidFill>
            <a:srgbClr val="FF0000">
              <a:alpha val="1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33400" y="970511"/>
            <a:ext cx="2819400" cy="1569660"/>
          </a:xfrm>
          <a:prstGeom prst="rect">
            <a:avLst/>
          </a:prstGeom>
          <a:noFill/>
        </p:spPr>
        <p:txBody>
          <a:bodyPr wrap="square" rtlCol="0">
            <a:spAutoFit/>
          </a:bodyPr>
          <a:lstStyle/>
          <a:p>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animation()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do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drawObject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        pause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while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Box 45"/>
          <p:cNvSpPr txBox="1"/>
          <p:nvPr/>
        </p:nvSpPr>
        <p:spPr>
          <a:xfrm>
            <a:off x="3386773" y="1564848"/>
            <a:ext cx="3543300" cy="3277820"/>
          </a:xfrm>
          <a:prstGeom prst="rect">
            <a:avLst/>
          </a:prstGeom>
          <a:noFill/>
        </p:spPr>
        <p:txBody>
          <a:bodyPr wrap="square" rtlCol="0">
            <a:spAutoFit/>
          </a:bodyPr>
          <a:lstStyle/>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doCalculation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getInteger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getInteger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getInteger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showInteger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81000" y="2469223"/>
            <a:ext cx="2667001" cy="2404427"/>
          </a:xfrm>
          <a:prstGeom prst="rect">
            <a:avLst/>
          </a:prstGeom>
        </p:spPr>
      </p:pic>
      <p:cxnSp>
        <p:nvCxnSpPr>
          <p:cNvPr id="33" name="Straight Arrow Connector 32"/>
          <p:cNvCxnSpPr/>
          <p:nvPr/>
        </p:nvCxnSpPr>
        <p:spPr>
          <a:xfrm flipH="1" flipV="1">
            <a:off x="2514600" y="1755342"/>
            <a:ext cx="1176972" cy="96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897112" y="1928811"/>
            <a:ext cx="1544752" cy="197515"/>
          </a:xfrm>
          <a:prstGeom prst="roundRect">
            <a:avLst/>
          </a:prstGeom>
          <a:solidFill>
            <a:srgbClr val="FF0000">
              <a:alpha val="1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13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p:cTn id="20" dur="500" fill="hold"/>
                                        <p:tgtEl>
                                          <p:spTgt spid="29"/>
                                        </p:tgtEl>
                                        <p:attrNameLst>
                                          <p:attrName>ppt_w</p:attrName>
                                        </p:attrNameLst>
                                      </p:cBhvr>
                                      <p:tavLst>
                                        <p:tav tm="0">
                                          <p:val>
                                            <p:fltVal val="0"/>
                                          </p:val>
                                        </p:tav>
                                        <p:tav tm="100000">
                                          <p:val>
                                            <p:strVal val="#ppt_w"/>
                                          </p:val>
                                        </p:tav>
                                      </p:tavLst>
                                    </p:anim>
                                    <p:anim calcmode="lin" valueType="num">
                                      <p:cBhvr>
                                        <p:cTn id="21" dur="500" fill="hold"/>
                                        <p:tgtEl>
                                          <p:spTgt spid="29"/>
                                        </p:tgtEl>
                                        <p:attrNameLst>
                                          <p:attrName>ppt_h</p:attrName>
                                        </p:attrNameLst>
                                      </p:cBhvr>
                                      <p:tavLst>
                                        <p:tav tm="0">
                                          <p:val>
                                            <p:fltVal val="0"/>
                                          </p:val>
                                        </p:tav>
                                        <p:tav tm="100000">
                                          <p:val>
                                            <p:strVal val="#ppt_h"/>
                                          </p:val>
                                        </p:tav>
                                      </p:tavLst>
                                    </p:anim>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right)">
                                      <p:cBhvr>
                                        <p:cTn id="3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3" grpId="0" animBg="1"/>
      <p:bldP spid="44" grpId="0" animBg="1"/>
      <p:bldP spid="28" grpId="0"/>
      <p:bldP spid="5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6324600" cy="609600"/>
          </a:xfrm>
        </p:spPr>
        <p:txBody>
          <a:bodyPr/>
          <a:lstStyle/>
          <a:p>
            <a:r>
              <a:rPr lang="en-US" dirty="0"/>
              <a:t>Asynchronous Callbacks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5</a:t>
            </a:fld>
            <a:endParaRPr lang="en-US"/>
          </a:p>
        </p:txBody>
      </p:sp>
      <p:sp>
        <p:nvSpPr>
          <p:cNvPr id="46" name="TextBox 45"/>
          <p:cNvSpPr txBox="1"/>
          <p:nvPr/>
        </p:nvSpPr>
        <p:spPr>
          <a:xfrm>
            <a:off x="666750" y="644028"/>
            <a:ext cx="3295650" cy="1649682"/>
          </a:xfrm>
          <a:prstGeom prst="rect">
            <a:avLst/>
          </a:prstGeom>
          <a:noFill/>
        </p:spPr>
        <p:txBody>
          <a:bodyPr wrap="square" rtlCol="0">
            <a:spAutoFit/>
          </a:bodyPr>
          <a:lstStyle/>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doCalc1() {</a:t>
            </a:r>
          </a:p>
          <a:p>
            <a:pPr>
              <a:lnSpc>
                <a:spcPct val="115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15000"/>
              </a:lnSpc>
            </a:pP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    timer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doAnimation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15000"/>
              </a:lnSpc>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getInteger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(doCalc2);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p:cNvSpPr txBox="1"/>
          <p:nvPr/>
        </p:nvSpPr>
        <p:spPr>
          <a:xfrm>
            <a:off x="666750" y="2190750"/>
            <a:ext cx="2895600" cy="1154162"/>
          </a:xfrm>
          <a:prstGeom prst="rect">
            <a:avLst/>
          </a:prstGeom>
          <a:noFill/>
        </p:spPr>
        <p:txBody>
          <a:bodyPr wrap="square" rtlCol="0">
            <a:spAutoFit/>
          </a:bodyPr>
          <a:lstStyle/>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doCalc2()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getInteger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(doCalc3);</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p:cNvSpPr txBox="1"/>
          <p:nvPr/>
        </p:nvSpPr>
        <p:spPr>
          <a:xfrm>
            <a:off x="666750" y="3476140"/>
            <a:ext cx="3543300" cy="1366528"/>
          </a:xfrm>
          <a:prstGeom prst="rect">
            <a:avLst/>
          </a:prstGeom>
          <a:noFill/>
        </p:spPr>
        <p:txBody>
          <a:bodyPr wrap="square" rtlCol="0">
            <a:spAutoFit/>
          </a:bodyPr>
          <a:lstStyle/>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doCalc3()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getInteger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(doCalc4);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18"/>
          <p:cNvSpPr txBox="1"/>
          <p:nvPr/>
        </p:nvSpPr>
        <p:spPr>
          <a:xfrm>
            <a:off x="4800600" y="3476140"/>
            <a:ext cx="3543300" cy="1154162"/>
          </a:xfrm>
          <a:prstGeom prst="rect">
            <a:avLst/>
          </a:prstGeom>
          <a:noFill/>
        </p:spPr>
        <p:txBody>
          <a:bodyPr wrap="square" rtlCol="0">
            <a:spAutoFit/>
          </a:bodyPr>
          <a:lstStyle/>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doCalc4()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showInteger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Rounded Rectangle 19"/>
          <p:cNvSpPr/>
          <p:nvPr/>
        </p:nvSpPr>
        <p:spPr>
          <a:xfrm>
            <a:off x="1890662" y="1609658"/>
            <a:ext cx="931688" cy="183226"/>
          </a:xfrm>
          <a:prstGeom prst="roundRect">
            <a:avLst/>
          </a:prstGeom>
          <a:solidFill>
            <a:srgbClr val="FF0000">
              <a:alpha val="1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1691014" y="1753644"/>
            <a:ext cx="864296" cy="526093"/>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1780784" y="2845495"/>
            <a:ext cx="914400" cy="688932"/>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231715" y="3670127"/>
            <a:ext cx="1553227" cy="56367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00600" y="1562708"/>
            <a:ext cx="3261986" cy="941796"/>
          </a:xfrm>
          <a:prstGeom prst="rect">
            <a:avLst/>
          </a:prstGeom>
          <a:noFill/>
        </p:spPr>
        <p:txBody>
          <a:bodyPr wrap="square" rtlCol="0">
            <a:spAutoFit/>
          </a:bodyPr>
          <a:lstStyle/>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doAnimation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drawObject</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2" name="Straight Arrow Connector 31"/>
          <p:cNvCxnSpPr/>
          <p:nvPr/>
        </p:nvCxnSpPr>
        <p:spPr>
          <a:xfrm>
            <a:off x="2623192" y="1244752"/>
            <a:ext cx="2177408" cy="46523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59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xEl>
                                              <p:pRg st="2" end="2"/>
                                            </p:txEl>
                                          </p:spTgt>
                                        </p:tgtEl>
                                        <p:attrNameLst>
                                          <p:attrName>style.visibility</p:attrName>
                                        </p:attrNameLst>
                                      </p:cBhvr>
                                      <p:to>
                                        <p:strVal val="visible"/>
                                      </p:to>
                                    </p:set>
                                    <p:animEffect transition="in" filter="fade">
                                      <p:cBhvr>
                                        <p:cTn id="32" dur="500"/>
                                        <p:tgtEl>
                                          <p:spTgt spid="46">
                                            <p:txEl>
                                              <p:pRg st="2" end="2"/>
                                            </p:txEl>
                                          </p:spTgt>
                                        </p:tgtEl>
                                      </p:cBhvr>
                                    </p:animEffect>
                                  </p:childTnLst>
                                </p:cTn>
                              </p:par>
                            </p:childTnLst>
                          </p:cTn>
                        </p:par>
                        <p:par>
                          <p:cTn id="33" fill="hold">
                            <p:stCondLst>
                              <p:cond delay="500"/>
                            </p:stCondLst>
                            <p:childTnLst>
                              <p:par>
                                <p:cTn id="34" presetID="22" presetClass="entr" presetSubtype="1" fill="hold"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up)">
                                      <p:cBhvr>
                                        <p:cTn id="3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6324600" cy="609600"/>
          </a:xfrm>
        </p:spPr>
        <p:txBody>
          <a:bodyPr/>
          <a:lstStyle/>
          <a:p>
            <a:r>
              <a:rPr lang="en-US" dirty="0"/>
              <a:t>Asynchronous Callbacks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6</a:t>
            </a:fld>
            <a:endParaRPr lang="en-US"/>
          </a:p>
        </p:txBody>
      </p:sp>
      <p:sp>
        <p:nvSpPr>
          <p:cNvPr id="15" name="TextBox 14"/>
          <p:cNvSpPr txBox="1"/>
          <p:nvPr/>
        </p:nvSpPr>
        <p:spPr>
          <a:xfrm>
            <a:off x="990600" y="686323"/>
            <a:ext cx="6324600" cy="3560975"/>
          </a:xfrm>
          <a:prstGeom prst="rect">
            <a:avLst/>
          </a:prstGeom>
          <a:noFill/>
        </p:spPr>
        <p:txBody>
          <a:bodyPr wrap="square" rtlCol="0">
            <a:spAutoFit/>
          </a:bodyPr>
          <a:lstStyle/>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doCalculation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getInteger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(function(a) {</a:t>
            </a:r>
          </a:p>
          <a:p>
            <a:pPr>
              <a:lnSpc>
                <a:spcPct val="115000"/>
              </a:lnSpc>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lvl="1">
              <a:lnSpc>
                <a:spcPct val="115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getInteger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(function(b)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lvl="1">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lvl="2">
              <a:lnSpc>
                <a:spcPct val="115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lvl="2">
              <a:lnSpc>
                <a:spcPct val="115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getInteger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(function(d)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lvl="2">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lvl="3">
              <a:lnSpc>
                <a:spcPct val="115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lvl="3">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lvl="3">
              <a:lnSpc>
                <a:spcPct val="115000"/>
              </a:lnSpc>
            </a:pP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showInteger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lvl="2">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lvl="2">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lvl="1">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4908392" y="2724150"/>
            <a:ext cx="3825382" cy="1971414"/>
          </a:xfrm>
          <a:prstGeom prst="rect">
            <a:avLst/>
          </a:prstGeom>
        </p:spPr>
      </p:pic>
    </p:spTree>
    <p:extLst>
      <p:ext uri="{BB962C8B-B14F-4D97-AF65-F5344CB8AC3E}">
        <p14:creationId xmlns:p14="http://schemas.microsoft.com/office/powerpoint/2010/main" val="609100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199" y="57151"/>
            <a:ext cx="3979469" cy="609600"/>
          </a:xfrm>
        </p:spPr>
        <p:txBody>
          <a:bodyPr/>
          <a:lstStyle/>
          <a:p>
            <a:r>
              <a:rPr lang="en-US" dirty="0"/>
              <a:t>Multiple Threads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7</a:t>
            </a:fld>
            <a:endParaRPr lang="en-US"/>
          </a:p>
        </p:txBody>
      </p:sp>
      <p:pic>
        <p:nvPicPr>
          <p:cNvPr id="11" name="Picture 10"/>
          <p:cNvPicPr>
            <a:picLocks noChangeAspect="1"/>
          </p:cNvPicPr>
          <p:nvPr/>
        </p:nvPicPr>
        <p:blipFill>
          <a:blip r:embed="rId3"/>
          <a:stretch>
            <a:fillRect/>
          </a:stretch>
        </p:blipFill>
        <p:spPr>
          <a:xfrm>
            <a:off x="3530252" y="3325016"/>
            <a:ext cx="5205626" cy="1517652"/>
          </a:xfrm>
          <a:prstGeom prst="rect">
            <a:avLst/>
          </a:prstGeom>
        </p:spPr>
      </p:pic>
      <p:sp>
        <p:nvSpPr>
          <p:cNvPr id="29" name="TextBox 28"/>
          <p:cNvSpPr txBox="1"/>
          <p:nvPr/>
        </p:nvSpPr>
        <p:spPr>
          <a:xfrm>
            <a:off x="609600" y="971550"/>
            <a:ext cx="6400800" cy="2492990"/>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Operating System rapidly switches between threads</a:t>
            </a:r>
          </a:p>
          <a:p>
            <a:pPr marL="285750" indent="-285750">
              <a:buFont typeface="Arial" panose="020B0604020202020204" pitchFamily="34" charset="0"/>
              <a:buChar char="•"/>
            </a:pPr>
            <a:r>
              <a:rPr lang="en-US" sz="2000" dirty="0"/>
              <a:t>It is like a movie – the frames are so fast you don’t notice the gaps between</a:t>
            </a:r>
          </a:p>
          <a:p>
            <a:pPr marL="285750" indent="-285750">
              <a:buFont typeface="Arial" panose="020B0604020202020204" pitchFamily="34" charset="0"/>
              <a:buChar char="•"/>
            </a:pPr>
            <a:r>
              <a:rPr lang="en-US" sz="2000" dirty="0"/>
              <a:t>Most threads are waiting anyway</a:t>
            </a:r>
          </a:p>
          <a:p>
            <a:pPr marL="285750" indent="-285750">
              <a:buFont typeface="Arial" panose="020B0604020202020204" pitchFamily="34" charset="0"/>
              <a:buChar char="•"/>
            </a:pPr>
            <a:r>
              <a:rPr lang="en-US" sz="2000" dirty="0"/>
              <a:t>OS can prioritize threads giving more time to critical functionality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30" name="Picture 29"/>
          <p:cNvPicPr>
            <a:picLocks noChangeAspect="1"/>
          </p:cNvPicPr>
          <p:nvPr/>
        </p:nvPicPr>
        <p:blipFill>
          <a:blip r:embed="rId4"/>
          <a:stretch>
            <a:fillRect/>
          </a:stretch>
        </p:blipFill>
        <p:spPr>
          <a:xfrm>
            <a:off x="304800" y="3071295"/>
            <a:ext cx="2895600" cy="1900080"/>
          </a:xfrm>
          <a:prstGeom prst="rect">
            <a:avLst/>
          </a:prstGeom>
        </p:spPr>
      </p:pic>
    </p:spTree>
    <p:extLst>
      <p:ext uri="{BB962C8B-B14F-4D97-AF65-F5344CB8AC3E}">
        <p14:creationId xmlns:p14="http://schemas.microsoft.com/office/powerpoint/2010/main" val="177351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1" end="1"/>
                                            </p:txEl>
                                          </p:spTgt>
                                        </p:tgtEl>
                                        <p:attrNameLst>
                                          <p:attrName>style.visibility</p:attrName>
                                        </p:attrNameLst>
                                      </p:cBhvr>
                                      <p:to>
                                        <p:strVal val="visible"/>
                                      </p:to>
                                    </p:set>
                                    <p:animEffect transition="in" filter="fade">
                                      <p:cBhvr>
                                        <p:cTn id="7" dur="500"/>
                                        <p:tgtEl>
                                          <p:spTgt spid="2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2" end="2"/>
                                            </p:txEl>
                                          </p:spTgt>
                                        </p:tgtEl>
                                        <p:attrNameLst>
                                          <p:attrName>style.visibility</p:attrName>
                                        </p:attrNameLst>
                                      </p:cBhvr>
                                      <p:to>
                                        <p:strVal val="visible"/>
                                      </p:to>
                                    </p:set>
                                    <p:animEffect transition="in" filter="fade">
                                      <p:cBhvr>
                                        <p:cTn id="12" dur="500"/>
                                        <p:tgtEl>
                                          <p:spTgt spid="2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3" end="3"/>
                                            </p:txEl>
                                          </p:spTgt>
                                        </p:tgtEl>
                                        <p:attrNameLst>
                                          <p:attrName>style.visibility</p:attrName>
                                        </p:attrNameLst>
                                      </p:cBhvr>
                                      <p:to>
                                        <p:strVal val="visible"/>
                                      </p:to>
                                    </p:set>
                                    <p:animEffect transition="in" filter="fade">
                                      <p:cBhvr>
                                        <p:cTn id="17" dur="500"/>
                                        <p:tgtEl>
                                          <p:spTgt spid="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6934200" y="591196"/>
            <a:ext cx="1905000" cy="4273795"/>
          </a:xfrm>
          <a:prstGeom prst="roundRect">
            <a:avLst/>
          </a:prstGeom>
          <a:solidFill>
            <a:schemeClr val="accent5">
              <a:lumMod val="20000"/>
              <a:lumOff val="80000"/>
              <a:alpha val="46000"/>
            </a:schemeClr>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76199" y="57151"/>
            <a:ext cx="3979469" cy="609600"/>
          </a:xfrm>
        </p:spPr>
        <p:txBody>
          <a:bodyPr/>
          <a:lstStyle/>
          <a:p>
            <a:r>
              <a:rPr lang="en-US" dirty="0"/>
              <a:t>Multiple Threads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8</a:t>
            </a:fld>
            <a:endParaRPr lang="en-US"/>
          </a:p>
        </p:txBody>
      </p:sp>
      <p:sp>
        <p:nvSpPr>
          <p:cNvPr id="2" name="TextBox 1"/>
          <p:cNvSpPr txBox="1"/>
          <p:nvPr/>
        </p:nvSpPr>
        <p:spPr>
          <a:xfrm>
            <a:off x="7010400" y="676884"/>
            <a:ext cx="1981200" cy="2308324"/>
          </a:xfrm>
          <a:prstGeom prst="rect">
            <a:avLst/>
          </a:prstGeom>
          <a:noFill/>
        </p:spPr>
        <p:txBody>
          <a:bodyPr wrap="square" rtlCol="0">
            <a:spAutoFit/>
          </a:bodyPr>
          <a:lstStyle/>
          <a:p>
            <a:r>
              <a:rPr lang="en-US" sz="800" dirty="0" err="1">
                <a:latin typeface="Consolas" panose="020B0609020204030204" pitchFamily="49" charset="0"/>
              </a:rPr>
              <a:t>doCalculation</a:t>
            </a:r>
            <a:r>
              <a:rPr lang="en-US" sz="800" dirty="0">
                <a:latin typeface="Consolas" panose="020B0609020204030204" pitchFamily="49" charset="0"/>
              </a:rPr>
              <a:t>:</a:t>
            </a:r>
          </a:p>
          <a:p>
            <a:r>
              <a:rPr lang="en-US" sz="800" dirty="0">
                <a:latin typeface="Consolas" panose="020B0609020204030204" pitchFamily="49" charset="0"/>
              </a:rPr>
              <a:t>     0  CALL </a:t>
            </a:r>
            <a:r>
              <a:rPr lang="en-US" sz="800" dirty="0" err="1">
                <a:latin typeface="Consolas" panose="020B0609020204030204" pitchFamily="49" charset="0"/>
              </a:rPr>
              <a:t>getInteger</a:t>
            </a:r>
            <a:r>
              <a:rPr lang="en-US" sz="800" dirty="0">
                <a:latin typeface="Consolas" panose="020B0609020204030204" pitchFamily="49" charset="0"/>
              </a:rPr>
              <a:t>()</a:t>
            </a:r>
          </a:p>
          <a:p>
            <a:r>
              <a:rPr lang="en-US" sz="800" dirty="0">
                <a:latin typeface="Consolas" panose="020B0609020204030204" pitchFamily="49" charset="0"/>
              </a:rPr>
              <a:t>     3  istore_0</a:t>
            </a:r>
          </a:p>
          <a:p>
            <a:r>
              <a:rPr lang="en-US" sz="800" dirty="0">
                <a:latin typeface="Consolas" panose="020B0609020204030204" pitchFamily="49" charset="0"/>
              </a:rPr>
              <a:t>     4  CALL </a:t>
            </a:r>
            <a:r>
              <a:rPr lang="en-US" sz="800" dirty="0" err="1">
                <a:latin typeface="Consolas" panose="020B0609020204030204" pitchFamily="49" charset="0"/>
              </a:rPr>
              <a:t>getInteger</a:t>
            </a:r>
            <a:r>
              <a:rPr lang="en-US" sz="800" dirty="0">
                <a:latin typeface="Consolas" panose="020B0609020204030204" pitchFamily="49" charset="0"/>
              </a:rPr>
              <a:t>()</a:t>
            </a:r>
          </a:p>
          <a:p>
            <a:r>
              <a:rPr lang="en-US" sz="800" dirty="0">
                <a:latin typeface="Consolas" panose="020B0609020204030204" pitchFamily="49" charset="0"/>
              </a:rPr>
              <a:t>     7  istore_1</a:t>
            </a:r>
          </a:p>
          <a:p>
            <a:r>
              <a:rPr lang="en-US" sz="800" dirty="0">
                <a:latin typeface="Consolas" panose="020B0609020204030204" pitchFamily="49" charset="0"/>
              </a:rPr>
              <a:t>     8  iload_0 </a:t>
            </a:r>
          </a:p>
          <a:p>
            <a:r>
              <a:rPr lang="en-US" sz="800" dirty="0">
                <a:latin typeface="Consolas" panose="020B0609020204030204" pitchFamily="49" charset="0"/>
              </a:rPr>
              <a:t>     9  iload_1 </a:t>
            </a:r>
          </a:p>
          <a:p>
            <a:r>
              <a:rPr lang="en-US" sz="800" dirty="0">
                <a:latin typeface="Consolas" panose="020B0609020204030204" pitchFamily="49" charset="0"/>
              </a:rPr>
              <a:t>    10  </a:t>
            </a:r>
            <a:r>
              <a:rPr lang="en-US" sz="800" dirty="0" err="1">
                <a:latin typeface="Consolas" panose="020B0609020204030204" pitchFamily="49" charset="0"/>
              </a:rPr>
              <a:t>iadd</a:t>
            </a:r>
            <a:endParaRPr lang="en-US" sz="800" dirty="0">
              <a:latin typeface="Consolas" panose="020B0609020204030204" pitchFamily="49" charset="0"/>
            </a:endParaRPr>
          </a:p>
          <a:p>
            <a:r>
              <a:rPr lang="en-US" sz="800" dirty="0">
                <a:latin typeface="Consolas" panose="020B0609020204030204" pitchFamily="49" charset="0"/>
              </a:rPr>
              <a:t>    11  istore_2 </a:t>
            </a:r>
          </a:p>
          <a:p>
            <a:r>
              <a:rPr lang="en-US" sz="800" dirty="0">
                <a:latin typeface="Consolas" panose="020B0609020204030204" pitchFamily="49" charset="0"/>
              </a:rPr>
              <a:t>    12  CALL run() </a:t>
            </a:r>
          </a:p>
          <a:p>
            <a:r>
              <a:rPr lang="en-US" sz="800" dirty="0">
                <a:latin typeface="Consolas" panose="020B0609020204030204" pitchFamily="49" charset="0"/>
              </a:rPr>
              <a:t>    15  istore_0 </a:t>
            </a:r>
          </a:p>
          <a:p>
            <a:r>
              <a:rPr lang="en-US" sz="800" dirty="0">
                <a:latin typeface="Consolas" panose="020B0609020204030204" pitchFamily="49" charset="0"/>
              </a:rPr>
              <a:t>    16  iload_2 </a:t>
            </a:r>
          </a:p>
          <a:p>
            <a:r>
              <a:rPr lang="en-US" sz="800" dirty="0">
                <a:latin typeface="Consolas" panose="020B0609020204030204" pitchFamily="49" charset="0"/>
              </a:rPr>
              <a:t>    17  iload_0 </a:t>
            </a:r>
          </a:p>
          <a:p>
            <a:r>
              <a:rPr lang="en-US" sz="800" dirty="0">
                <a:latin typeface="Consolas" panose="020B0609020204030204" pitchFamily="49" charset="0"/>
              </a:rPr>
              <a:t>    18  </a:t>
            </a:r>
            <a:r>
              <a:rPr lang="en-US" sz="800" dirty="0" err="1">
                <a:latin typeface="Consolas" panose="020B0609020204030204" pitchFamily="49" charset="0"/>
              </a:rPr>
              <a:t>imul</a:t>
            </a:r>
            <a:endParaRPr lang="en-US" sz="800" dirty="0">
              <a:latin typeface="Consolas" panose="020B0609020204030204" pitchFamily="49" charset="0"/>
            </a:endParaRPr>
          </a:p>
          <a:p>
            <a:r>
              <a:rPr lang="en-US" sz="800" dirty="0">
                <a:latin typeface="Consolas" panose="020B0609020204030204" pitchFamily="49" charset="0"/>
              </a:rPr>
              <a:t>    19  istore_2 </a:t>
            </a:r>
          </a:p>
          <a:p>
            <a:r>
              <a:rPr lang="en-US" sz="800" dirty="0">
                <a:latin typeface="Consolas" panose="020B0609020204030204" pitchFamily="49" charset="0"/>
              </a:rPr>
              <a:t>    20  iload_2 </a:t>
            </a:r>
          </a:p>
          <a:p>
            <a:r>
              <a:rPr lang="en-US" sz="800" dirty="0">
                <a:latin typeface="Consolas" panose="020B0609020204030204" pitchFamily="49" charset="0"/>
              </a:rPr>
              <a:t>    21  CALL </a:t>
            </a:r>
            <a:r>
              <a:rPr lang="en-US" sz="800" dirty="0" err="1">
                <a:latin typeface="Consolas" panose="020B0609020204030204" pitchFamily="49" charset="0"/>
              </a:rPr>
              <a:t>showInteger</a:t>
            </a:r>
            <a:r>
              <a:rPr lang="en-US" sz="800" dirty="0">
                <a:latin typeface="Consolas" panose="020B0609020204030204" pitchFamily="49" charset="0"/>
              </a:rPr>
              <a:t>(</a:t>
            </a:r>
            <a:r>
              <a:rPr lang="en-US" sz="800" dirty="0" err="1">
                <a:latin typeface="Consolas" panose="020B0609020204030204" pitchFamily="49" charset="0"/>
              </a:rPr>
              <a:t>int</a:t>
            </a:r>
            <a:r>
              <a:rPr lang="en-US" sz="800" dirty="0">
                <a:latin typeface="Consolas" panose="020B0609020204030204" pitchFamily="49" charset="0"/>
              </a:rPr>
              <a:t>)</a:t>
            </a:r>
          </a:p>
          <a:p>
            <a:r>
              <a:rPr lang="en-US" sz="800" dirty="0">
                <a:latin typeface="Consolas" panose="020B0609020204030204" pitchFamily="49" charset="0"/>
              </a:rPr>
              <a:t>    24  return</a:t>
            </a:r>
          </a:p>
        </p:txBody>
      </p:sp>
      <p:sp>
        <p:nvSpPr>
          <p:cNvPr id="7" name="TextBox 6"/>
          <p:cNvSpPr txBox="1"/>
          <p:nvPr/>
        </p:nvSpPr>
        <p:spPr>
          <a:xfrm>
            <a:off x="7010400" y="3115283"/>
            <a:ext cx="1642354" cy="707886"/>
          </a:xfrm>
          <a:prstGeom prst="rect">
            <a:avLst/>
          </a:prstGeom>
          <a:noFill/>
        </p:spPr>
        <p:txBody>
          <a:bodyPr wrap="square" rtlCol="0">
            <a:spAutoFit/>
          </a:bodyPr>
          <a:lstStyle/>
          <a:p>
            <a:r>
              <a:rPr lang="en-US" sz="800" dirty="0">
                <a:latin typeface="Consolas" panose="020B0609020204030204" pitchFamily="49" charset="0"/>
              </a:rPr>
              <a:t>animation:</a:t>
            </a:r>
          </a:p>
          <a:p>
            <a:r>
              <a:rPr lang="en-US" sz="800" dirty="0">
                <a:latin typeface="Consolas" panose="020B0609020204030204" pitchFamily="49" charset="0"/>
              </a:rPr>
              <a:t>     0  CALL </a:t>
            </a:r>
            <a:r>
              <a:rPr lang="en-US" sz="800" dirty="0" err="1">
                <a:latin typeface="Consolas" panose="020B0609020204030204" pitchFamily="49" charset="0"/>
              </a:rPr>
              <a:t>drawObject</a:t>
            </a:r>
            <a:r>
              <a:rPr lang="en-US" sz="800" dirty="0">
                <a:latin typeface="Consolas" panose="020B0609020204030204" pitchFamily="49" charset="0"/>
              </a:rPr>
              <a:t>()</a:t>
            </a:r>
          </a:p>
          <a:p>
            <a:r>
              <a:rPr lang="en-US" sz="800" dirty="0">
                <a:latin typeface="Consolas" panose="020B0609020204030204" pitchFamily="49" charset="0"/>
              </a:rPr>
              <a:t>     3  CALL </a:t>
            </a:r>
            <a:r>
              <a:rPr lang="en-US" sz="800" dirty="0" err="1">
                <a:latin typeface="Consolas" panose="020B0609020204030204" pitchFamily="49" charset="0"/>
              </a:rPr>
              <a:t>moveObject</a:t>
            </a:r>
            <a:r>
              <a:rPr lang="en-US" sz="800" dirty="0">
                <a:latin typeface="Consolas" panose="020B0609020204030204" pitchFamily="49" charset="0"/>
              </a:rPr>
              <a:t>()</a:t>
            </a:r>
          </a:p>
          <a:p>
            <a:r>
              <a:rPr lang="en-US" sz="800" dirty="0">
                <a:latin typeface="Consolas" panose="020B0609020204030204" pitchFamily="49" charset="0"/>
              </a:rPr>
              <a:t>     6  CALL pause() </a:t>
            </a:r>
          </a:p>
          <a:p>
            <a:r>
              <a:rPr lang="en-US" sz="800" dirty="0">
                <a:latin typeface="Consolas" panose="020B0609020204030204" pitchFamily="49" charset="0"/>
              </a:rPr>
              <a:t>     9  return</a:t>
            </a:r>
          </a:p>
        </p:txBody>
      </p:sp>
      <p:sp>
        <p:nvSpPr>
          <p:cNvPr id="8" name="TextBox 7"/>
          <p:cNvSpPr txBox="1"/>
          <p:nvPr/>
        </p:nvSpPr>
        <p:spPr>
          <a:xfrm>
            <a:off x="7010400" y="3910884"/>
            <a:ext cx="1642354" cy="954107"/>
          </a:xfrm>
          <a:prstGeom prst="rect">
            <a:avLst/>
          </a:prstGeom>
          <a:noFill/>
        </p:spPr>
        <p:txBody>
          <a:bodyPr wrap="square" rtlCol="0">
            <a:spAutoFit/>
          </a:bodyPr>
          <a:lstStyle/>
          <a:p>
            <a:r>
              <a:rPr lang="en-US" sz="800" dirty="0">
                <a:latin typeface="Consolas" panose="020B0609020204030204" pitchFamily="49" charset="0"/>
              </a:rPr>
              <a:t>run:</a:t>
            </a:r>
          </a:p>
          <a:p>
            <a:r>
              <a:rPr lang="en-US" sz="800" dirty="0">
                <a:latin typeface="Consolas" panose="020B0609020204030204" pitchFamily="49" charset="0"/>
              </a:rPr>
              <a:t>     0  aload_0</a:t>
            </a:r>
          </a:p>
          <a:p>
            <a:r>
              <a:rPr lang="en-US" sz="800" dirty="0">
                <a:latin typeface="Consolas" panose="020B0609020204030204" pitchFamily="49" charset="0"/>
              </a:rPr>
              <a:t>     1  dup</a:t>
            </a:r>
          </a:p>
          <a:p>
            <a:r>
              <a:rPr lang="en-US" sz="800" dirty="0">
                <a:latin typeface="Consolas" panose="020B0609020204030204" pitchFamily="49" charset="0"/>
              </a:rPr>
              <a:t>     2  </a:t>
            </a:r>
            <a:r>
              <a:rPr lang="en-US" sz="800" dirty="0" err="1">
                <a:latin typeface="Consolas" panose="020B0609020204030204" pitchFamily="49" charset="0"/>
              </a:rPr>
              <a:t>getfield</a:t>
            </a:r>
            <a:r>
              <a:rPr lang="en-US" sz="800" dirty="0">
                <a:latin typeface="Consolas" panose="020B0609020204030204" pitchFamily="49" charset="0"/>
              </a:rPr>
              <a:t> a</a:t>
            </a:r>
          </a:p>
          <a:p>
            <a:r>
              <a:rPr lang="en-US" sz="800" dirty="0">
                <a:latin typeface="Consolas" panose="020B0609020204030204" pitchFamily="49" charset="0"/>
              </a:rPr>
              <a:t>     5  iconst_1</a:t>
            </a:r>
          </a:p>
          <a:p>
            <a:r>
              <a:rPr lang="en-US" sz="800" dirty="0">
                <a:latin typeface="Consolas" panose="020B0609020204030204" pitchFamily="49" charset="0"/>
              </a:rPr>
              <a:t>     6  </a:t>
            </a:r>
            <a:r>
              <a:rPr lang="en-US" sz="800" dirty="0" err="1">
                <a:latin typeface="Consolas" panose="020B0609020204030204" pitchFamily="49" charset="0"/>
              </a:rPr>
              <a:t>iadd</a:t>
            </a:r>
            <a:endParaRPr lang="en-US" sz="800" dirty="0">
              <a:latin typeface="Consolas" panose="020B0609020204030204" pitchFamily="49" charset="0"/>
            </a:endParaRPr>
          </a:p>
          <a:p>
            <a:r>
              <a:rPr lang="en-US" sz="800" dirty="0">
                <a:latin typeface="Consolas" panose="020B0609020204030204" pitchFamily="49" charset="0"/>
              </a:rPr>
              <a:t>     7  return</a:t>
            </a:r>
          </a:p>
        </p:txBody>
      </p:sp>
      <p:sp>
        <p:nvSpPr>
          <p:cNvPr id="9" name="Title 4"/>
          <p:cNvSpPr txBox="1">
            <a:spLocks/>
          </p:cNvSpPr>
          <p:nvPr/>
        </p:nvSpPr>
        <p:spPr>
          <a:xfrm>
            <a:off x="6943928" y="284369"/>
            <a:ext cx="1905000" cy="30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a:lstStyle>
          <a:p>
            <a:r>
              <a:rPr lang="en-US" sz="2000" dirty="0">
                <a:effectLst/>
              </a:rPr>
              <a:t>Code Memory</a:t>
            </a:r>
          </a:p>
        </p:txBody>
      </p:sp>
      <p:sp>
        <p:nvSpPr>
          <p:cNvPr id="10" name="TextBox 9"/>
          <p:cNvSpPr txBox="1"/>
          <p:nvPr/>
        </p:nvSpPr>
        <p:spPr>
          <a:xfrm>
            <a:off x="1874906" y="1338982"/>
            <a:ext cx="990600" cy="46166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Return to 44</a:t>
            </a:r>
          </a:p>
          <a:p>
            <a:r>
              <a:rPr lang="en-US" sz="800" dirty="0">
                <a:latin typeface="Consolas" panose="020B0609020204030204" pitchFamily="49" charset="0"/>
              </a:rPr>
              <a:t>String a</a:t>
            </a:r>
          </a:p>
          <a:p>
            <a:r>
              <a:rPr lang="en-US" sz="800" dirty="0" err="1">
                <a:latin typeface="Consolas" panose="020B0609020204030204" pitchFamily="49" charset="0"/>
              </a:rPr>
              <a:t>int</a:t>
            </a:r>
            <a:r>
              <a:rPr lang="en-US" sz="800" dirty="0">
                <a:latin typeface="Consolas" panose="020B0609020204030204" pitchFamily="49" charset="0"/>
              </a:rPr>
              <a:t> b</a:t>
            </a:r>
          </a:p>
        </p:txBody>
      </p:sp>
      <p:sp>
        <p:nvSpPr>
          <p:cNvPr id="12" name="TextBox 11"/>
          <p:cNvSpPr txBox="1"/>
          <p:nvPr/>
        </p:nvSpPr>
        <p:spPr>
          <a:xfrm>
            <a:off x="1874906" y="1800647"/>
            <a:ext cx="990600" cy="58477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Return to 520</a:t>
            </a:r>
          </a:p>
          <a:p>
            <a:r>
              <a:rPr lang="en-US" sz="800" dirty="0">
                <a:latin typeface="Consolas" panose="020B0609020204030204" pitchFamily="49" charset="0"/>
              </a:rPr>
              <a:t>double cost</a:t>
            </a:r>
          </a:p>
          <a:p>
            <a:r>
              <a:rPr lang="en-US" sz="800" dirty="0" err="1">
                <a:latin typeface="Consolas" panose="020B0609020204030204" pitchFamily="49" charset="0"/>
              </a:rPr>
              <a:t>int</a:t>
            </a:r>
            <a:r>
              <a:rPr lang="en-US" sz="800" dirty="0">
                <a:latin typeface="Consolas" panose="020B0609020204030204" pitchFamily="49" charset="0"/>
              </a:rPr>
              <a:t> x</a:t>
            </a:r>
          </a:p>
          <a:p>
            <a:r>
              <a:rPr lang="en-US" sz="800" dirty="0">
                <a:latin typeface="Consolas" panose="020B0609020204030204" pitchFamily="49" charset="0"/>
              </a:rPr>
              <a:t>Line k</a:t>
            </a:r>
          </a:p>
        </p:txBody>
      </p:sp>
      <p:sp>
        <p:nvSpPr>
          <p:cNvPr id="13" name="TextBox 12"/>
          <p:cNvSpPr txBox="1"/>
          <p:nvPr/>
        </p:nvSpPr>
        <p:spPr>
          <a:xfrm>
            <a:off x="1874906" y="2385422"/>
            <a:ext cx="990600" cy="338554"/>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Return to 87</a:t>
            </a:r>
          </a:p>
          <a:p>
            <a:r>
              <a:rPr lang="en-US" sz="800" dirty="0">
                <a:latin typeface="Consolas" panose="020B0609020204030204" pitchFamily="49" charset="0"/>
              </a:rPr>
              <a:t>String </a:t>
            </a:r>
            <a:r>
              <a:rPr lang="en-US" sz="800" dirty="0" err="1">
                <a:latin typeface="Consolas" panose="020B0609020204030204" pitchFamily="49" charset="0"/>
              </a:rPr>
              <a:t>ptr</a:t>
            </a:r>
            <a:endParaRPr lang="en-US" sz="800" dirty="0">
              <a:latin typeface="Consolas" panose="020B0609020204030204" pitchFamily="49" charset="0"/>
            </a:endParaRPr>
          </a:p>
        </p:txBody>
      </p:sp>
      <p:sp>
        <p:nvSpPr>
          <p:cNvPr id="14" name="TextBox 13"/>
          <p:cNvSpPr txBox="1"/>
          <p:nvPr/>
        </p:nvSpPr>
        <p:spPr>
          <a:xfrm>
            <a:off x="3927644" y="810376"/>
            <a:ext cx="990600" cy="46166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Type: String</a:t>
            </a:r>
          </a:p>
          <a:p>
            <a:r>
              <a:rPr lang="en-US" sz="800" dirty="0">
                <a:latin typeface="Consolas" panose="020B0609020204030204" pitchFamily="49" charset="0"/>
              </a:rPr>
              <a:t>char[] </a:t>
            </a:r>
            <a:r>
              <a:rPr lang="en-US" sz="800" dirty="0" err="1">
                <a:latin typeface="Consolas" panose="020B0609020204030204" pitchFamily="49" charset="0"/>
              </a:rPr>
              <a:t>ptr</a:t>
            </a:r>
            <a:endParaRPr lang="en-US" sz="800" dirty="0">
              <a:latin typeface="Consolas" panose="020B0609020204030204" pitchFamily="49" charset="0"/>
            </a:endParaRPr>
          </a:p>
          <a:p>
            <a:r>
              <a:rPr lang="en-US" sz="800" dirty="0" err="1">
                <a:latin typeface="Consolas" panose="020B0609020204030204" pitchFamily="49" charset="0"/>
              </a:rPr>
              <a:t>int</a:t>
            </a:r>
            <a:r>
              <a:rPr lang="en-US" sz="800" dirty="0">
                <a:latin typeface="Consolas" panose="020B0609020204030204" pitchFamily="49" charset="0"/>
              </a:rPr>
              <a:t> length</a:t>
            </a:r>
          </a:p>
        </p:txBody>
      </p:sp>
      <p:sp>
        <p:nvSpPr>
          <p:cNvPr id="15" name="TextBox 14"/>
          <p:cNvSpPr txBox="1"/>
          <p:nvPr/>
        </p:nvSpPr>
        <p:spPr>
          <a:xfrm>
            <a:off x="3927644" y="1333596"/>
            <a:ext cx="990600" cy="46166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Type: Line</a:t>
            </a:r>
          </a:p>
          <a:p>
            <a:r>
              <a:rPr lang="en-US" sz="800" dirty="0">
                <a:latin typeface="Consolas" panose="020B0609020204030204" pitchFamily="49" charset="0"/>
              </a:rPr>
              <a:t>Point p1</a:t>
            </a:r>
          </a:p>
          <a:p>
            <a:r>
              <a:rPr lang="en-US" sz="800" dirty="0">
                <a:latin typeface="Consolas" panose="020B0609020204030204" pitchFamily="49" charset="0"/>
              </a:rPr>
              <a:t>Point p2</a:t>
            </a:r>
          </a:p>
        </p:txBody>
      </p:sp>
      <p:sp>
        <p:nvSpPr>
          <p:cNvPr id="16" name="TextBox 15"/>
          <p:cNvSpPr txBox="1"/>
          <p:nvPr/>
        </p:nvSpPr>
        <p:spPr>
          <a:xfrm>
            <a:off x="5184944" y="1626149"/>
            <a:ext cx="990600" cy="46166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Type: Point</a:t>
            </a:r>
          </a:p>
          <a:p>
            <a:r>
              <a:rPr lang="en-US" sz="800" dirty="0" err="1">
                <a:latin typeface="Consolas" panose="020B0609020204030204" pitchFamily="49" charset="0"/>
              </a:rPr>
              <a:t>int</a:t>
            </a:r>
            <a:r>
              <a:rPr lang="en-US" sz="800" dirty="0">
                <a:latin typeface="Consolas" panose="020B0609020204030204" pitchFamily="49" charset="0"/>
              </a:rPr>
              <a:t> x</a:t>
            </a:r>
          </a:p>
          <a:p>
            <a:r>
              <a:rPr lang="en-US" sz="800" dirty="0" err="1">
                <a:latin typeface="Consolas" panose="020B0609020204030204" pitchFamily="49" charset="0"/>
              </a:rPr>
              <a:t>int</a:t>
            </a:r>
            <a:r>
              <a:rPr lang="en-US" sz="800" dirty="0">
                <a:latin typeface="Consolas" panose="020B0609020204030204" pitchFamily="49" charset="0"/>
              </a:rPr>
              <a:t> y</a:t>
            </a:r>
          </a:p>
        </p:txBody>
      </p:sp>
      <p:sp>
        <p:nvSpPr>
          <p:cNvPr id="17" name="TextBox 16"/>
          <p:cNvSpPr txBox="1"/>
          <p:nvPr/>
        </p:nvSpPr>
        <p:spPr>
          <a:xfrm>
            <a:off x="5184944" y="1102929"/>
            <a:ext cx="990600" cy="46166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Type: Point</a:t>
            </a:r>
          </a:p>
          <a:p>
            <a:r>
              <a:rPr lang="en-US" sz="800" dirty="0" err="1">
                <a:latin typeface="Consolas" panose="020B0609020204030204" pitchFamily="49" charset="0"/>
              </a:rPr>
              <a:t>int</a:t>
            </a:r>
            <a:r>
              <a:rPr lang="en-US" sz="800" dirty="0">
                <a:latin typeface="Consolas" panose="020B0609020204030204" pitchFamily="49" charset="0"/>
              </a:rPr>
              <a:t> x</a:t>
            </a:r>
          </a:p>
          <a:p>
            <a:r>
              <a:rPr lang="en-US" sz="800" dirty="0" err="1">
                <a:latin typeface="Consolas" panose="020B0609020204030204" pitchFamily="49" charset="0"/>
              </a:rPr>
              <a:t>int</a:t>
            </a:r>
            <a:r>
              <a:rPr lang="en-US" sz="800" dirty="0">
                <a:latin typeface="Consolas" panose="020B0609020204030204" pitchFamily="49" charset="0"/>
              </a:rPr>
              <a:t> y</a:t>
            </a:r>
          </a:p>
        </p:txBody>
      </p:sp>
      <p:sp>
        <p:nvSpPr>
          <p:cNvPr id="18" name="Title 4"/>
          <p:cNvSpPr txBox="1">
            <a:spLocks/>
          </p:cNvSpPr>
          <p:nvPr/>
        </p:nvSpPr>
        <p:spPr>
          <a:xfrm>
            <a:off x="3935750" y="308413"/>
            <a:ext cx="2286000" cy="30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a:lstStyle>
          <a:p>
            <a:r>
              <a:rPr lang="en-US" sz="2000" dirty="0">
                <a:effectLst/>
              </a:rPr>
              <a:t>Heap</a:t>
            </a:r>
          </a:p>
        </p:txBody>
      </p:sp>
      <p:sp>
        <p:nvSpPr>
          <p:cNvPr id="19" name="Title 4"/>
          <p:cNvSpPr txBox="1">
            <a:spLocks/>
          </p:cNvSpPr>
          <p:nvPr/>
        </p:nvSpPr>
        <p:spPr>
          <a:xfrm>
            <a:off x="496619" y="839737"/>
            <a:ext cx="2286000" cy="30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a:lstStyle>
          <a:p>
            <a:r>
              <a:rPr lang="en-US" sz="2000" dirty="0">
                <a:effectLst/>
              </a:rPr>
              <a:t>Stack</a:t>
            </a:r>
          </a:p>
        </p:txBody>
      </p:sp>
      <p:sp>
        <p:nvSpPr>
          <p:cNvPr id="20" name="Rounded Rectangle 19"/>
          <p:cNvSpPr/>
          <p:nvPr/>
        </p:nvSpPr>
        <p:spPr>
          <a:xfrm>
            <a:off x="3813344" y="643990"/>
            <a:ext cx="2476500" cy="1603706"/>
          </a:xfrm>
          <a:prstGeom prst="roundRect">
            <a:avLst/>
          </a:prstGeom>
          <a:no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381000" y="1160699"/>
            <a:ext cx="2721921" cy="3316052"/>
          </a:xfrm>
          <a:prstGeom prst="roundRect">
            <a:avLst/>
          </a:prstGeom>
          <a:no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3614838" y="2410698"/>
            <a:ext cx="2328762" cy="1009355"/>
            <a:chOff x="3614838" y="2410698"/>
            <a:chExt cx="2328762" cy="1009355"/>
          </a:xfrm>
        </p:grpSpPr>
        <p:sp>
          <p:nvSpPr>
            <p:cNvPr id="22" name="TextBox 21"/>
            <p:cNvSpPr txBox="1"/>
            <p:nvPr/>
          </p:nvSpPr>
          <p:spPr>
            <a:xfrm>
              <a:off x="3848100" y="2712167"/>
              <a:ext cx="2095500" cy="707886"/>
            </a:xfrm>
            <a:prstGeom prst="rect">
              <a:avLst/>
            </a:prstGeom>
            <a:solidFill>
              <a:schemeClr val="accent6">
                <a:lumMod val="20000"/>
                <a:lumOff val="80000"/>
              </a:schemeClr>
            </a:solidFill>
            <a:ln>
              <a:solidFill>
                <a:schemeClr val="tx1"/>
              </a:solidFill>
            </a:ln>
          </p:spPr>
          <p:txBody>
            <a:bodyPr wrap="square" rtlCol="0">
              <a:spAutoFit/>
            </a:bodyPr>
            <a:lstStyle/>
            <a:p>
              <a:r>
                <a:rPr lang="en-US" sz="1000" dirty="0">
                  <a:latin typeface="Consolas" panose="020B0609020204030204" pitchFamily="49" charset="0"/>
                </a:rPr>
                <a:t>Register R0          = 20</a:t>
              </a:r>
            </a:p>
            <a:p>
              <a:r>
                <a:rPr lang="en-US" sz="1000" dirty="0">
                  <a:latin typeface="Consolas" panose="020B0609020204030204" pitchFamily="49" charset="0"/>
                </a:rPr>
                <a:t>Register R1          = 30</a:t>
              </a:r>
            </a:p>
            <a:p>
              <a:r>
                <a:rPr lang="en-US" sz="1000" dirty="0">
                  <a:latin typeface="Consolas" panose="020B0609020204030204" pitchFamily="49" charset="0"/>
                </a:rPr>
                <a:t>Stack Pointer        = 4064</a:t>
              </a:r>
            </a:p>
            <a:p>
              <a:r>
                <a:rPr lang="en-US" sz="1000" dirty="0">
                  <a:latin typeface="Consolas" panose="020B0609020204030204" pitchFamily="49" charset="0"/>
                </a:rPr>
                <a:t>Instruction Pointer  = B570</a:t>
              </a:r>
            </a:p>
          </p:txBody>
        </p:sp>
        <p:sp>
          <p:nvSpPr>
            <p:cNvPr id="23" name="Title 4"/>
            <p:cNvSpPr txBox="1">
              <a:spLocks/>
            </p:cNvSpPr>
            <p:nvPr/>
          </p:nvSpPr>
          <p:spPr>
            <a:xfrm>
              <a:off x="3614838" y="2410698"/>
              <a:ext cx="934869" cy="30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a:lstStyle>
            <a:p>
              <a:r>
                <a:rPr lang="en-US" sz="2000" dirty="0">
                  <a:effectLst/>
                </a:rPr>
                <a:t>CPU</a:t>
              </a:r>
            </a:p>
          </p:txBody>
        </p:sp>
      </p:grpSp>
      <p:cxnSp>
        <p:nvCxnSpPr>
          <p:cNvPr id="31" name="Straight Arrow Connector 30"/>
          <p:cNvCxnSpPr/>
          <p:nvPr/>
        </p:nvCxnSpPr>
        <p:spPr>
          <a:xfrm>
            <a:off x="2333220" y="2723976"/>
            <a:ext cx="0" cy="297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718942" y="2754510"/>
            <a:ext cx="990600" cy="1344249"/>
            <a:chOff x="718942" y="2754510"/>
            <a:chExt cx="990600" cy="1344249"/>
          </a:xfrm>
        </p:grpSpPr>
        <p:sp>
          <p:nvSpPr>
            <p:cNvPr id="26" name="TextBox 25"/>
            <p:cNvSpPr txBox="1"/>
            <p:nvPr/>
          </p:nvSpPr>
          <p:spPr>
            <a:xfrm>
              <a:off x="718942" y="2754510"/>
              <a:ext cx="990600" cy="46166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Return to 72</a:t>
              </a:r>
            </a:p>
            <a:p>
              <a:r>
                <a:rPr lang="en-US" sz="800" dirty="0" err="1">
                  <a:latin typeface="Consolas" panose="020B0609020204030204" pitchFamily="49" charset="0"/>
                </a:rPr>
                <a:t>int</a:t>
              </a:r>
              <a:r>
                <a:rPr lang="en-US" sz="800" dirty="0">
                  <a:latin typeface="Consolas" panose="020B0609020204030204" pitchFamily="49" charset="0"/>
                </a:rPr>
                <a:t> </a:t>
              </a:r>
              <a:r>
                <a:rPr lang="en-US" sz="800" dirty="0" err="1">
                  <a:latin typeface="Consolas" panose="020B0609020204030204" pitchFamily="49" charset="0"/>
                </a:rPr>
                <a:t>ff</a:t>
              </a:r>
              <a:endParaRPr lang="en-US" sz="800" dirty="0">
                <a:latin typeface="Consolas" panose="020B0609020204030204" pitchFamily="49" charset="0"/>
              </a:endParaRPr>
            </a:p>
            <a:p>
              <a:r>
                <a:rPr lang="en-US" sz="800" dirty="0" err="1">
                  <a:latin typeface="Consolas" panose="020B0609020204030204" pitchFamily="49" charset="0"/>
                </a:rPr>
                <a:t>int</a:t>
              </a:r>
              <a:r>
                <a:rPr lang="en-US" sz="800" dirty="0">
                  <a:latin typeface="Consolas" panose="020B0609020204030204" pitchFamily="49" charset="0"/>
                </a:rPr>
                <a:t> b</a:t>
              </a:r>
            </a:p>
          </p:txBody>
        </p:sp>
        <p:sp>
          <p:nvSpPr>
            <p:cNvPr id="27" name="TextBox 26"/>
            <p:cNvSpPr txBox="1"/>
            <p:nvPr/>
          </p:nvSpPr>
          <p:spPr>
            <a:xfrm>
              <a:off x="718942" y="3216175"/>
              <a:ext cx="990600" cy="58477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Return to 44</a:t>
              </a:r>
            </a:p>
            <a:p>
              <a:r>
                <a:rPr lang="en-US" sz="800" dirty="0">
                  <a:latin typeface="Consolas" panose="020B0609020204030204" pitchFamily="49" charset="0"/>
                </a:rPr>
                <a:t>double cost</a:t>
              </a:r>
            </a:p>
            <a:p>
              <a:r>
                <a:rPr lang="en-US" sz="800" dirty="0" err="1">
                  <a:latin typeface="Consolas" panose="020B0609020204030204" pitchFamily="49" charset="0"/>
                </a:rPr>
                <a:t>int</a:t>
              </a:r>
              <a:r>
                <a:rPr lang="en-US" sz="800" dirty="0">
                  <a:latin typeface="Consolas" panose="020B0609020204030204" pitchFamily="49" charset="0"/>
                </a:rPr>
                <a:t> x</a:t>
              </a:r>
            </a:p>
            <a:p>
              <a:r>
                <a:rPr lang="en-US" sz="800" dirty="0">
                  <a:latin typeface="Consolas" panose="020B0609020204030204" pitchFamily="49" charset="0"/>
                </a:rPr>
                <a:t>Line k</a:t>
              </a:r>
            </a:p>
          </p:txBody>
        </p:sp>
        <p:cxnSp>
          <p:nvCxnSpPr>
            <p:cNvPr id="32" name="Straight Arrow Connector 31"/>
            <p:cNvCxnSpPr/>
            <p:nvPr/>
          </p:nvCxnSpPr>
          <p:spPr>
            <a:xfrm>
              <a:off x="1182019" y="3800950"/>
              <a:ext cx="0" cy="297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3847291" y="3635527"/>
            <a:ext cx="1546497" cy="415699"/>
            <a:chOff x="3847291" y="3635527"/>
            <a:chExt cx="1546497" cy="415699"/>
          </a:xfrm>
        </p:grpSpPr>
        <p:sp>
          <p:nvSpPr>
            <p:cNvPr id="24" name="TextBox 23"/>
            <p:cNvSpPr txBox="1"/>
            <p:nvPr/>
          </p:nvSpPr>
          <p:spPr>
            <a:xfrm>
              <a:off x="3847291" y="3635527"/>
              <a:ext cx="485774" cy="415699"/>
            </a:xfrm>
            <a:prstGeom prst="rect">
              <a:avLst/>
            </a:prstGeom>
            <a:solidFill>
              <a:schemeClr val="accent3"/>
            </a:solidFill>
            <a:ln>
              <a:solidFill>
                <a:schemeClr val="tx1"/>
              </a:solidFill>
            </a:ln>
          </p:spPr>
          <p:txBody>
            <a:bodyPr wrap="square" rtlCol="0">
              <a:spAutoFit/>
            </a:bodyPr>
            <a:lstStyle/>
            <a:p>
              <a:endParaRPr lang="en-US" sz="1000" dirty="0">
                <a:latin typeface="Consolas" panose="020B0609020204030204" pitchFamily="49" charset="0"/>
              </a:endParaRPr>
            </a:p>
          </p:txBody>
        </p:sp>
        <p:sp>
          <p:nvSpPr>
            <p:cNvPr id="34" name="Title 4"/>
            <p:cNvSpPr txBox="1">
              <a:spLocks/>
            </p:cNvSpPr>
            <p:nvPr/>
          </p:nvSpPr>
          <p:spPr>
            <a:xfrm>
              <a:off x="4328201" y="3690976"/>
              <a:ext cx="1065587" cy="30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a:lstStyle>
            <a:p>
              <a:r>
                <a:rPr lang="en-US" sz="1600" dirty="0">
                  <a:effectLst/>
                </a:rPr>
                <a:t>Thread A</a:t>
              </a:r>
            </a:p>
          </p:txBody>
        </p:sp>
      </p:grpSp>
      <p:grpSp>
        <p:nvGrpSpPr>
          <p:cNvPr id="30" name="Group 29"/>
          <p:cNvGrpSpPr/>
          <p:nvPr/>
        </p:nvGrpSpPr>
        <p:grpSpPr>
          <a:xfrm>
            <a:off x="3842427" y="4200295"/>
            <a:ext cx="1518125" cy="415699"/>
            <a:chOff x="3842427" y="4200295"/>
            <a:chExt cx="1518125" cy="415699"/>
          </a:xfrm>
        </p:grpSpPr>
        <p:sp>
          <p:nvSpPr>
            <p:cNvPr id="25" name="TextBox 24"/>
            <p:cNvSpPr txBox="1"/>
            <p:nvPr/>
          </p:nvSpPr>
          <p:spPr>
            <a:xfrm>
              <a:off x="3842427" y="4200295"/>
              <a:ext cx="485774" cy="415699"/>
            </a:xfrm>
            <a:prstGeom prst="rect">
              <a:avLst/>
            </a:prstGeom>
            <a:solidFill>
              <a:schemeClr val="accent3"/>
            </a:solidFill>
            <a:ln>
              <a:solidFill>
                <a:schemeClr val="tx1"/>
              </a:solidFill>
            </a:ln>
          </p:spPr>
          <p:txBody>
            <a:bodyPr wrap="square" rtlCol="0">
              <a:spAutoFit/>
            </a:bodyPr>
            <a:lstStyle/>
            <a:p>
              <a:endParaRPr lang="en-US" sz="1000" dirty="0">
                <a:latin typeface="Consolas" panose="020B0609020204030204" pitchFamily="49" charset="0"/>
              </a:endParaRPr>
            </a:p>
          </p:txBody>
        </p:sp>
        <p:sp>
          <p:nvSpPr>
            <p:cNvPr id="35" name="Title 4"/>
            <p:cNvSpPr txBox="1">
              <a:spLocks/>
            </p:cNvSpPr>
            <p:nvPr/>
          </p:nvSpPr>
          <p:spPr>
            <a:xfrm>
              <a:off x="4294965" y="4255744"/>
              <a:ext cx="1065587" cy="30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a:lstStyle>
            <a:p>
              <a:r>
                <a:rPr lang="en-US" sz="1600" dirty="0">
                  <a:effectLst/>
                </a:rPr>
                <a:t>Thread B</a:t>
              </a:r>
            </a:p>
          </p:txBody>
        </p:sp>
      </p:grpSp>
      <p:cxnSp>
        <p:nvCxnSpPr>
          <p:cNvPr id="36" name="Straight Arrow Connector 35"/>
          <p:cNvCxnSpPr/>
          <p:nvPr/>
        </p:nvCxnSpPr>
        <p:spPr>
          <a:xfrm flipV="1">
            <a:off x="4490734" y="1208734"/>
            <a:ext cx="684482" cy="35963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500259" y="1697461"/>
            <a:ext cx="665429" cy="433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2876550" y="2466975"/>
            <a:ext cx="1057276" cy="69292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57875" y="1785225"/>
            <a:ext cx="1457325" cy="151995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27" idx="3"/>
          </p:cNvCxnSpPr>
          <p:nvPr/>
        </p:nvCxnSpPr>
        <p:spPr>
          <a:xfrm flipH="1" flipV="1">
            <a:off x="1709542" y="3508563"/>
            <a:ext cx="2224284" cy="101563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4076700" y="2752649"/>
            <a:ext cx="3227455" cy="176220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2480959" y="971550"/>
            <a:ext cx="1433816" cy="59689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214134" y="1571625"/>
            <a:ext cx="2691116" cy="210185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2376184" y="1476375"/>
            <a:ext cx="1519541" cy="76835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Up-Down Arrow 45"/>
          <p:cNvSpPr/>
          <p:nvPr/>
        </p:nvSpPr>
        <p:spPr>
          <a:xfrm>
            <a:off x="3977840" y="3393835"/>
            <a:ext cx="77829" cy="302907"/>
          </a:xfrm>
          <a:prstGeom prst="up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Up-Down Arrow 46"/>
          <p:cNvSpPr/>
          <p:nvPr/>
        </p:nvSpPr>
        <p:spPr>
          <a:xfrm>
            <a:off x="4192408" y="3393835"/>
            <a:ext cx="77829" cy="866221"/>
          </a:xfrm>
          <a:prstGeom prst="up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730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right)">
                                      <p:cBhvr>
                                        <p:cTn id="16" dur="500"/>
                                        <p:tgtEl>
                                          <p:spTgt spid="4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left)">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wipe(left)">
                                      <p:cBhvr>
                                        <p:cTn id="30" dur="500"/>
                                        <p:tgtEl>
                                          <p:spTgt spid="5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 presetClass="exit" presetSubtype="0" fill="hold" grpId="1" nodeType="withEffect">
                                  <p:stCondLst>
                                    <p:cond delay="0"/>
                                  </p:stCondLst>
                                  <p:childTnLst>
                                    <p:set>
                                      <p:cBhvr>
                                        <p:cTn id="42"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6934200" y="591196"/>
            <a:ext cx="1905000" cy="4273795"/>
          </a:xfrm>
          <a:prstGeom prst="roundRect">
            <a:avLst/>
          </a:prstGeom>
          <a:solidFill>
            <a:schemeClr val="accent5">
              <a:lumMod val="20000"/>
              <a:lumOff val="80000"/>
              <a:alpha val="46000"/>
            </a:schemeClr>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76199" y="57151"/>
            <a:ext cx="3979469" cy="609600"/>
          </a:xfrm>
        </p:spPr>
        <p:txBody>
          <a:bodyPr/>
          <a:lstStyle/>
          <a:p>
            <a:r>
              <a:rPr lang="en-US" dirty="0"/>
              <a:t>Multiple Cores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9</a:t>
            </a:fld>
            <a:endParaRPr lang="en-US"/>
          </a:p>
        </p:txBody>
      </p:sp>
      <p:sp>
        <p:nvSpPr>
          <p:cNvPr id="2" name="TextBox 1"/>
          <p:cNvSpPr txBox="1"/>
          <p:nvPr/>
        </p:nvSpPr>
        <p:spPr>
          <a:xfrm>
            <a:off x="7010400" y="676884"/>
            <a:ext cx="1981200" cy="2308324"/>
          </a:xfrm>
          <a:prstGeom prst="rect">
            <a:avLst/>
          </a:prstGeom>
          <a:noFill/>
        </p:spPr>
        <p:txBody>
          <a:bodyPr wrap="square" rtlCol="0">
            <a:spAutoFit/>
          </a:bodyPr>
          <a:lstStyle/>
          <a:p>
            <a:r>
              <a:rPr lang="en-US" sz="800" dirty="0" err="1">
                <a:latin typeface="Consolas" panose="020B0609020204030204" pitchFamily="49" charset="0"/>
              </a:rPr>
              <a:t>doCalculation</a:t>
            </a:r>
            <a:r>
              <a:rPr lang="en-US" sz="800" dirty="0">
                <a:latin typeface="Consolas" panose="020B0609020204030204" pitchFamily="49" charset="0"/>
              </a:rPr>
              <a:t>:</a:t>
            </a:r>
          </a:p>
          <a:p>
            <a:r>
              <a:rPr lang="en-US" sz="800" dirty="0">
                <a:latin typeface="Consolas" panose="020B0609020204030204" pitchFamily="49" charset="0"/>
              </a:rPr>
              <a:t>     0  CALL </a:t>
            </a:r>
            <a:r>
              <a:rPr lang="en-US" sz="800" dirty="0" err="1">
                <a:latin typeface="Consolas" panose="020B0609020204030204" pitchFamily="49" charset="0"/>
              </a:rPr>
              <a:t>getInteger</a:t>
            </a:r>
            <a:r>
              <a:rPr lang="en-US" sz="800" dirty="0">
                <a:latin typeface="Consolas" panose="020B0609020204030204" pitchFamily="49" charset="0"/>
              </a:rPr>
              <a:t>()</a:t>
            </a:r>
          </a:p>
          <a:p>
            <a:r>
              <a:rPr lang="en-US" sz="800" dirty="0">
                <a:latin typeface="Consolas" panose="020B0609020204030204" pitchFamily="49" charset="0"/>
              </a:rPr>
              <a:t>     3  istore_0</a:t>
            </a:r>
          </a:p>
          <a:p>
            <a:r>
              <a:rPr lang="en-US" sz="800" dirty="0">
                <a:latin typeface="Consolas" panose="020B0609020204030204" pitchFamily="49" charset="0"/>
              </a:rPr>
              <a:t>     4  CALL </a:t>
            </a:r>
            <a:r>
              <a:rPr lang="en-US" sz="800" dirty="0" err="1">
                <a:latin typeface="Consolas" panose="020B0609020204030204" pitchFamily="49" charset="0"/>
              </a:rPr>
              <a:t>getInteger</a:t>
            </a:r>
            <a:r>
              <a:rPr lang="en-US" sz="800" dirty="0">
                <a:latin typeface="Consolas" panose="020B0609020204030204" pitchFamily="49" charset="0"/>
              </a:rPr>
              <a:t>()</a:t>
            </a:r>
          </a:p>
          <a:p>
            <a:r>
              <a:rPr lang="en-US" sz="800" dirty="0">
                <a:latin typeface="Consolas" panose="020B0609020204030204" pitchFamily="49" charset="0"/>
              </a:rPr>
              <a:t>     7  istore_1</a:t>
            </a:r>
          </a:p>
          <a:p>
            <a:r>
              <a:rPr lang="en-US" sz="800" dirty="0">
                <a:latin typeface="Consolas" panose="020B0609020204030204" pitchFamily="49" charset="0"/>
              </a:rPr>
              <a:t>     8  iload_0 </a:t>
            </a:r>
          </a:p>
          <a:p>
            <a:r>
              <a:rPr lang="en-US" sz="800" dirty="0">
                <a:latin typeface="Consolas" panose="020B0609020204030204" pitchFamily="49" charset="0"/>
              </a:rPr>
              <a:t>     9  iload_1 </a:t>
            </a:r>
          </a:p>
          <a:p>
            <a:r>
              <a:rPr lang="en-US" sz="800" dirty="0">
                <a:latin typeface="Consolas" panose="020B0609020204030204" pitchFamily="49" charset="0"/>
              </a:rPr>
              <a:t>    10  </a:t>
            </a:r>
            <a:r>
              <a:rPr lang="en-US" sz="800" dirty="0" err="1">
                <a:latin typeface="Consolas" panose="020B0609020204030204" pitchFamily="49" charset="0"/>
              </a:rPr>
              <a:t>iadd</a:t>
            </a:r>
            <a:endParaRPr lang="en-US" sz="800" dirty="0">
              <a:latin typeface="Consolas" panose="020B0609020204030204" pitchFamily="49" charset="0"/>
            </a:endParaRPr>
          </a:p>
          <a:p>
            <a:r>
              <a:rPr lang="en-US" sz="800" dirty="0">
                <a:latin typeface="Consolas" panose="020B0609020204030204" pitchFamily="49" charset="0"/>
              </a:rPr>
              <a:t>    11  istore_2 </a:t>
            </a:r>
          </a:p>
          <a:p>
            <a:r>
              <a:rPr lang="en-US" sz="800" dirty="0">
                <a:latin typeface="Consolas" panose="020B0609020204030204" pitchFamily="49" charset="0"/>
              </a:rPr>
              <a:t>    12  CALL run() </a:t>
            </a:r>
          </a:p>
          <a:p>
            <a:r>
              <a:rPr lang="en-US" sz="800" dirty="0">
                <a:latin typeface="Consolas" panose="020B0609020204030204" pitchFamily="49" charset="0"/>
              </a:rPr>
              <a:t>    15  istore_0 </a:t>
            </a:r>
          </a:p>
          <a:p>
            <a:r>
              <a:rPr lang="en-US" sz="800" dirty="0">
                <a:latin typeface="Consolas" panose="020B0609020204030204" pitchFamily="49" charset="0"/>
              </a:rPr>
              <a:t>    16  iload_2 </a:t>
            </a:r>
          </a:p>
          <a:p>
            <a:r>
              <a:rPr lang="en-US" sz="800" dirty="0">
                <a:latin typeface="Consolas" panose="020B0609020204030204" pitchFamily="49" charset="0"/>
              </a:rPr>
              <a:t>    17  iload_0 </a:t>
            </a:r>
          </a:p>
          <a:p>
            <a:r>
              <a:rPr lang="en-US" sz="800" dirty="0">
                <a:latin typeface="Consolas" panose="020B0609020204030204" pitchFamily="49" charset="0"/>
              </a:rPr>
              <a:t>    18  </a:t>
            </a:r>
            <a:r>
              <a:rPr lang="en-US" sz="800" dirty="0" err="1">
                <a:latin typeface="Consolas" panose="020B0609020204030204" pitchFamily="49" charset="0"/>
              </a:rPr>
              <a:t>imul</a:t>
            </a:r>
            <a:endParaRPr lang="en-US" sz="800" dirty="0">
              <a:latin typeface="Consolas" panose="020B0609020204030204" pitchFamily="49" charset="0"/>
            </a:endParaRPr>
          </a:p>
          <a:p>
            <a:r>
              <a:rPr lang="en-US" sz="800" dirty="0">
                <a:latin typeface="Consolas" panose="020B0609020204030204" pitchFamily="49" charset="0"/>
              </a:rPr>
              <a:t>    19  istore_2 </a:t>
            </a:r>
          </a:p>
          <a:p>
            <a:r>
              <a:rPr lang="en-US" sz="800" dirty="0">
                <a:latin typeface="Consolas" panose="020B0609020204030204" pitchFamily="49" charset="0"/>
              </a:rPr>
              <a:t>    20  iload_2 </a:t>
            </a:r>
          </a:p>
          <a:p>
            <a:r>
              <a:rPr lang="en-US" sz="800" dirty="0">
                <a:latin typeface="Consolas" panose="020B0609020204030204" pitchFamily="49" charset="0"/>
              </a:rPr>
              <a:t>    21  CALL </a:t>
            </a:r>
            <a:r>
              <a:rPr lang="en-US" sz="800" dirty="0" err="1">
                <a:latin typeface="Consolas" panose="020B0609020204030204" pitchFamily="49" charset="0"/>
              </a:rPr>
              <a:t>showInteger</a:t>
            </a:r>
            <a:r>
              <a:rPr lang="en-US" sz="800" dirty="0">
                <a:latin typeface="Consolas" panose="020B0609020204030204" pitchFamily="49" charset="0"/>
              </a:rPr>
              <a:t>(</a:t>
            </a:r>
            <a:r>
              <a:rPr lang="en-US" sz="800" dirty="0" err="1">
                <a:latin typeface="Consolas" panose="020B0609020204030204" pitchFamily="49" charset="0"/>
              </a:rPr>
              <a:t>int</a:t>
            </a:r>
            <a:r>
              <a:rPr lang="en-US" sz="800" dirty="0">
                <a:latin typeface="Consolas" panose="020B0609020204030204" pitchFamily="49" charset="0"/>
              </a:rPr>
              <a:t>)</a:t>
            </a:r>
          </a:p>
          <a:p>
            <a:r>
              <a:rPr lang="en-US" sz="800" dirty="0">
                <a:latin typeface="Consolas" panose="020B0609020204030204" pitchFamily="49" charset="0"/>
              </a:rPr>
              <a:t>    24  return</a:t>
            </a:r>
          </a:p>
        </p:txBody>
      </p:sp>
      <p:sp>
        <p:nvSpPr>
          <p:cNvPr id="7" name="TextBox 6"/>
          <p:cNvSpPr txBox="1"/>
          <p:nvPr/>
        </p:nvSpPr>
        <p:spPr>
          <a:xfrm>
            <a:off x="7010400" y="3115283"/>
            <a:ext cx="1642354" cy="707886"/>
          </a:xfrm>
          <a:prstGeom prst="rect">
            <a:avLst/>
          </a:prstGeom>
          <a:noFill/>
        </p:spPr>
        <p:txBody>
          <a:bodyPr wrap="square" rtlCol="0">
            <a:spAutoFit/>
          </a:bodyPr>
          <a:lstStyle/>
          <a:p>
            <a:r>
              <a:rPr lang="en-US" sz="800" dirty="0">
                <a:latin typeface="Consolas" panose="020B0609020204030204" pitchFamily="49" charset="0"/>
              </a:rPr>
              <a:t>animation:</a:t>
            </a:r>
          </a:p>
          <a:p>
            <a:r>
              <a:rPr lang="en-US" sz="800" dirty="0">
                <a:latin typeface="Consolas" panose="020B0609020204030204" pitchFamily="49" charset="0"/>
              </a:rPr>
              <a:t>     0  CALL </a:t>
            </a:r>
            <a:r>
              <a:rPr lang="en-US" sz="800" dirty="0" err="1">
                <a:latin typeface="Consolas" panose="020B0609020204030204" pitchFamily="49" charset="0"/>
              </a:rPr>
              <a:t>drawObject</a:t>
            </a:r>
            <a:r>
              <a:rPr lang="en-US" sz="800" dirty="0">
                <a:latin typeface="Consolas" panose="020B0609020204030204" pitchFamily="49" charset="0"/>
              </a:rPr>
              <a:t>()</a:t>
            </a:r>
          </a:p>
          <a:p>
            <a:r>
              <a:rPr lang="en-US" sz="800" dirty="0">
                <a:latin typeface="Consolas" panose="020B0609020204030204" pitchFamily="49" charset="0"/>
              </a:rPr>
              <a:t>     3  CALL </a:t>
            </a:r>
            <a:r>
              <a:rPr lang="en-US" sz="800" dirty="0" err="1">
                <a:latin typeface="Consolas" panose="020B0609020204030204" pitchFamily="49" charset="0"/>
              </a:rPr>
              <a:t>moveObject</a:t>
            </a:r>
            <a:r>
              <a:rPr lang="en-US" sz="800" dirty="0">
                <a:latin typeface="Consolas" panose="020B0609020204030204" pitchFamily="49" charset="0"/>
              </a:rPr>
              <a:t>()</a:t>
            </a:r>
          </a:p>
          <a:p>
            <a:r>
              <a:rPr lang="en-US" sz="800" dirty="0">
                <a:latin typeface="Consolas" panose="020B0609020204030204" pitchFamily="49" charset="0"/>
              </a:rPr>
              <a:t>     6  CALL pause() </a:t>
            </a:r>
          </a:p>
          <a:p>
            <a:r>
              <a:rPr lang="en-US" sz="800" dirty="0">
                <a:latin typeface="Consolas" panose="020B0609020204030204" pitchFamily="49" charset="0"/>
              </a:rPr>
              <a:t>     9  return</a:t>
            </a:r>
          </a:p>
        </p:txBody>
      </p:sp>
      <p:sp>
        <p:nvSpPr>
          <p:cNvPr id="8" name="TextBox 7"/>
          <p:cNvSpPr txBox="1"/>
          <p:nvPr/>
        </p:nvSpPr>
        <p:spPr>
          <a:xfrm>
            <a:off x="7010400" y="3910884"/>
            <a:ext cx="1642354" cy="954107"/>
          </a:xfrm>
          <a:prstGeom prst="rect">
            <a:avLst/>
          </a:prstGeom>
          <a:noFill/>
        </p:spPr>
        <p:txBody>
          <a:bodyPr wrap="square" rtlCol="0">
            <a:spAutoFit/>
          </a:bodyPr>
          <a:lstStyle/>
          <a:p>
            <a:r>
              <a:rPr lang="en-US" sz="800" dirty="0">
                <a:latin typeface="Consolas" panose="020B0609020204030204" pitchFamily="49" charset="0"/>
              </a:rPr>
              <a:t>run:</a:t>
            </a:r>
          </a:p>
          <a:p>
            <a:r>
              <a:rPr lang="en-US" sz="800" dirty="0">
                <a:latin typeface="Consolas" panose="020B0609020204030204" pitchFamily="49" charset="0"/>
              </a:rPr>
              <a:t>     0  aload_0</a:t>
            </a:r>
          </a:p>
          <a:p>
            <a:r>
              <a:rPr lang="en-US" sz="800" dirty="0">
                <a:latin typeface="Consolas" panose="020B0609020204030204" pitchFamily="49" charset="0"/>
              </a:rPr>
              <a:t>     1  dup</a:t>
            </a:r>
          </a:p>
          <a:p>
            <a:r>
              <a:rPr lang="en-US" sz="800" dirty="0">
                <a:latin typeface="Consolas" panose="020B0609020204030204" pitchFamily="49" charset="0"/>
              </a:rPr>
              <a:t>     2  </a:t>
            </a:r>
            <a:r>
              <a:rPr lang="en-US" sz="800" dirty="0" err="1">
                <a:latin typeface="Consolas" panose="020B0609020204030204" pitchFamily="49" charset="0"/>
              </a:rPr>
              <a:t>getfield</a:t>
            </a:r>
            <a:r>
              <a:rPr lang="en-US" sz="800" dirty="0">
                <a:latin typeface="Consolas" panose="020B0609020204030204" pitchFamily="49" charset="0"/>
              </a:rPr>
              <a:t> a</a:t>
            </a:r>
          </a:p>
          <a:p>
            <a:r>
              <a:rPr lang="en-US" sz="800" dirty="0">
                <a:latin typeface="Consolas" panose="020B0609020204030204" pitchFamily="49" charset="0"/>
              </a:rPr>
              <a:t>     5  iconst_1</a:t>
            </a:r>
          </a:p>
          <a:p>
            <a:r>
              <a:rPr lang="en-US" sz="800" dirty="0">
                <a:latin typeface="Consolas" panose="020B0609020204030204" pitchFamily="49" charset="0"/>
              </a:rPr>
              <a:t>     6  </a:t>
            </a:r>
            <a:r>
              <a:rPr lang="en-US" sz="800" dirty="0" err="1">
                <a:latin typeface="Consolas" panose="020B0609020204030204" pitchFamily="49" charset="0"/>
              </a:rPr>
              <a:t>iadd</a:t>
            </a:r>
            <a:endParaRPr lang="en-US" sz="800" dirty="0">
              <a:latin typeface="Consolas" panose="020B0609020204030204" pitchFamily="49" charset="0"/>
            </a:endParaRPr>
          </a:p>
          <a:p>
            <a:r>
              <a:rPr lang="en-US" sz="800" dirty="0">
                <a:latin typeface="Consolas" panose="020B0609020204030204" pitchFamily="49" charset="0"/>
              </a:rPr>
              <a:t>     7  return</a:t>
            </a:r>
          </a:p>
        </p:txBody>
      </p:sp>
      <p:sp>
        <p:nvSpPr>
          <p:cNvPr id="9" name="Title 4"/>
          <p:cNvSpPr txBox="1">
            <a:spLocks/>
          </p:cNvSpPr>
          <p:nvPr/>
        </p:nvSpPr>
        <p:spPr>
          <a:xfrm>
            <a:off x="6943928" y="284369"/>
            <a:ext cx="1905000" cy="30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a:lstStyle>
          <a:p>
            <a:r>
              <a:rPr lang="en-US" sz="2000" dirty="0">
                <a:effectLst/>
              </a:rPr>
              <a:t>Code Memory</a:t>
            </a:r>
          </a:p>
        </p:txBody>
      </p:sp>
      <p:sp>
        <p:nvSpPr>
          <p:cNvPr id="10" name="TextBox 9"/>
          <p:cNvSpPr txBox="1"/>
          <p:nvPr/>
        </p:nvSpPr>
        <p:spPr>
          <a:xfrm>
            <a:off x="1874906" y="1338982"/>
            <a:ext cx="990600" cy="46166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Return to 44</a:t>
            </a:r>
          </a:p>
          <a:p>
            <a:r>
              <a:rPr lang="en-US" sz="800" dirty="0">
                <a:latin typeface="Consolas" panose="020B0609020204030204" pitchFamily="49" charset="0"/>
              </a:rPr>
              <a:t>String a</a:t>
            </a:r>
          </a:p>
          <a:p>
            <a:r>
              <a:rPr lang="en-US" sz="800" dirty="0" err="1">
                <a:latin typeface="Consolas" panose="020B0609020204030204" pitchFamily="49" charset="0"/>
              </a:rPr>
              <a:t>int</a:t>
            </a:r>
            <a:r>
              <a:rPr lang="en-US" sz="800" dirty="0">
                <a:latin typeface="Consolas" panose="020B0609020204030204" pitchFamily="49" charset="0"/>
              </a:rPr>
              <a:t> b</a:t>
            </a:r>
          </a:p>
        </p:txBody>
      </p:sp>
      <p:sp>
        <p:nvSpPr>
          <p:cNvPr id="12" name="TextBox 11"/>
          <p:cNvSpPr txBox="1"/>
          <p:nvPr/>
        </p:nvSpPr>
        <p:spPr>
          <a:xfrm>
            <a:off x="1874906" y="1800647"/>
            <a:ext cx="990600" cy="58477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Return to 520</a:t>
            </a:r>
          </a:p>
          <a:p>
            <a:r>
              <a:rPr lang="en-US" sz="800" dirty="0">
                <a:latin typeface="Consolas" panose="020B0609020204030204" pitchFamily="49" charset="0"/>
              </a:rPr>
              <a:t>double cost</a:t>
            </a:r>
          </a:p>
          <a:p>
            <a:r>
              <a:rPr lang="en-US" sz="800" dirty="0" err="1">
                <a:latin typeface="Consolas" panose="020B0609020204030204" pitchFamily="49" charset="0"/>
              </a:rPr>
              <a:t>int</a:t>
            </a:r>
            <a:r>
              <a:rPr lang="en-US" sz="800" dirty="0">
                <a:latin typeface="Consolas" panose="020B0609020204030204" pitchFamily="49" charset="0"/>
              </a:rPr>
              <a:t> x</a:t>
            </a:r>
          </a:p>
          <a:p>
            <a:r>
              <a:rPr lang="en-US" sz="800" dirty="0">
                <a:latin typeface="Consolas" panose="020B0609020204030204" pitchFamily="49" charset="0"/>
              </a:rPr>
              <a:t>Line k</a:t>
            </a:r>
          </a:p>
        </p:txBody>
      </p:sp>
      <p:sp>
        <p:nvSpPr>
          <p:cNvPr id="13" name="TextBox 12"/>
          <p:cNvSpPr txBox="1"/>
          <p:nvPr/>
        </p:nvSpPr>
        <p:spPr>
          <a:xfrm>
            <a:off x="1874906" y="2385422"/>
            <a:ext cx="990600" cy="338554"/>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Return to 87</a:t>
            </a:r>
          </a:p>
          <a:p>
            <a:r>
              <a:rPr lang="en-US" sz="800" dirty="0">
                <a:latin typeface="Consolas" panose="020B0609020204030204" pitchFamily="49" charset="0"/>
              </a:rPr>
              <a:t>String </a:t>
            </a:r>
            <a:r>
              <a:rPr lang="en-US" sz="800" dirty="0" err="1">
                <a:latin typeface="Consolas" panose="020B0609020204030204" pitchFamily="49" charset="0"/>
              </a:rPr>
              <a:t>ptr</a:t>
            </a:r>
            <a:endParaRPr lang="en-US" sz="800" dirty="0">
              <a:latin typeface="Consolas" panose="020B0609020204030204" pitchFamily="49" charset="0"/>
            </a:endParaRPr>
          </a:p>
        </p:txBody>
      </p:sp>
      <p:sp>
        <p:nvSpPr>
          <p:cNvPr id="14" name="TextBox 13"/>
          <p:cNvSpPr txBox="1"/>
          <p:nvPr/>
        </p:nvSpPr>
        <p:spPr>
          <a:xfrm>
            <a:off x="3927644" y="810376"/>
            <a:ext cx="990600" cy="46166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Type: String</a:t>
            </a:r>
          </a:p>
          <a:p>
            <a:r>
              <a:rPr lang="en-US" sz="800" dirty="0">
                <a:latin typeface="Consolas" panose="020B0609020204030204" pitchFamily="49" charset="0"/>
              </a:rPr>
              <a:t>char[] </a:t>
            </a:r>
            <a:r>
              <a:rPr lang="en-US" sz="800" dirty="0" err="1">
                <a:latin typeface="Consolas" panose="020B0609020204030204" pitchFamily="49" charset="0"/>
              </a:rPr>
              <a:t>ptr</a:t>
            </a:r>
            <a:endParaRPr lang="en-US" sz="800" dirty="0">
              <a:latin typeface="Consolas" panose="020B0609020204030204" pitchFamily="49" charset="0"/>
            </a:endParaRPr>
          </a:p>
          <a:p>
            <a:r>
              <a:rPr lang="en-US" sz="800" dirty="0" err="1">
                <a:latin typeface="Consolas" panose="020B0609020204030204" pitchFamily="49" charset="0"/>
              </a:rPr>
              <a:t>int</a:t>
            </a:r>
            <a:r>
              <a:rPr lang="en-US" sz="800" dirty="0">
                <a:latin typeface="Consolas" panose="020B0609020204030204" pitchFamily="49" charset="0"/>
              </a:rPr>
              <a:t> length</a:t>
            </a:r>
          </a:p>
        </p:txBody>
      </p:sp>
      <p:sp>
        <p:nvSpPr>
          <p:cNvPr id="15" name="TextBox 14"/>
          <p:cNvSpPr txBox="1"/>
          <p:nvPr/>
        </p:nvSpPr>
        <p:spPr>
          <a:xfrm>
            <a:off x="3927644" y="1333596"/>
            <a:ext cx="990600" cy="46166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Type: Line</a:t>
            </a:r>
          </a:p>
          <a:p>
            <a:r>
              <a:rPr lang="en-US" sz="800" dirty="0">
                <a:latin typeface="Consolas" panose="020B0609020204030204" pitchFamily="49" charset="0"/>
              </a:rPr>
              <a:t>Point p1</a:t>
            </a:r>
          </a:p>
          <a:p>
            <a:r>
              <a:rPr lang="en-US" sz="800" dirty="0">
                <a:latin typeface="Consolas" panose="020B0609020204030204" pitchFamily="49" charset="0"/>
              </a:rPr>
              <a:t>Point p2</a:t>
            </a:r>
          </a:p>
        </p:txBody>
      </p:sp>
      <p:sp>
        <p:nvSpPr>
          <p:cNvPr id="16" name="TextBox 15"/>
          <p:cNvSpPr txBox="1"/>
          <p:nvPr/>
        </p:nvSpPr>
        <p:spPr>
          <a:xfrm>
            <a:off x="5184944" y="1626149"/>
            <a:ext cx="990600" cy="46166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Type: Point</a:t>
            </a:r>
          </a:p>
          <a:p>
            <a:r>
              <a:rPr lang="en-US" sz="800" dirty="0" err="1">
                <a:latin typeface="Consolas" panose="020B0609020204030204" pitchFamily="49" charset="0"/>
              </a:rPr>
              <a:t>int</a:t>
            </a:r>
            <a:r>
              <a:rPr lang="en-US" sz="800" dirty="0">
                <a:latin typeface="Consolas" panose="020B0609020204030204" pitchFamily="49" charset="0"/>
              </a:rPr>
              <a:t> x</a:t>
            </a:r>
          </a:p>
          <a:p>
            <a:r>
              <a:rPr lang="en-US" sz="800" dirty="0" err="1">
                <a:latin typeface="Consolas" panose="020B0609020204030204" pitchFamily="49" charset="0"/>
              </a:rPr>
              <a:t>int</a:t>
            </a:r>
            <a:r>
              <a:rPr lang="en-US" sz="800" dirty="0">
                <a:latin typeface="Consolas" panose="020B0609020204030204" pitchFamily="49" charset="0"/>
              </a:rPr>
              <a:t> y</a:t>
            </a:r>
          </a:p>
        </p:txBody>
      </p:sp>
      <p:sp>
        <p:nvSpPr>
          <p:cNvPr id="17" name="TextBox 16"/>
          <p:cNvSpPr txBox="1"/>
          <p:nvPr/>
        </p:nvSpPr>
        <p:spPr>
          <a:xfrm>
            <a:off x="5184944" y="1102929"/>
            <a:ext cx="990600" cy="46166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Type: Point</a:t>
            </a:r>
          </a:p>
          <a:p>
            <a:r>
              <a:rPr lang="en-US" sz="800" dirty="0" err="1">
                <a:latin typeface="Consolas" panose="020B0609020204030204" pitchFamily="49" charset="0"/>
              </a:rPr>
              <a:t>int</a:t>
            </a:r>
            <a:r>
              <a:rPr lang="en-US" sz="800" dirty="0">
                <a:latin typeface="Consolas" panose="020B0609020204030204" pitchFamily="49" charset="0"/>
              </a:rPr>
              <a:t> x</a:t>
            </a:r>
          </a:p>
          <a:p>
            <a:r>
              <a:rPr lang="en-US" sz="800" dirty="0" err="1">
                <a:latin typeface="Consolas" panose="020B0609020204030204" pitchFamily="49" charset="0"/>
              </a:rPr>
              <a:t>int</a:t>
            </a:r>
            <a:r>
              <a:rPr lang="en-US" sz="800" dirty="0">
                <a:latin typeface="Consolas" panose="020B0609020204030204" pitchFamily="49" charset="0"/>
              </a:rPr>
              <a:t> y</a:t>
            </a:r>
          </a:p>
        </p:txBody>
      </p:sp>
      <p:sp>
        <p:nvSpPr>
          <p:cNvPr id="18" name="Title 4"/>
          <p:cNvSpPr txBox="1">
            <a:spLocks/>
          </p:cNvSpPr>
          <p:nvPr/>
        </p:nvSpPr>
        <p:spPr>
          <a:xfrm>
            <a:off x="3935750" y="308413"/>
            <a:ext cx="2286000" cy="30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a:lstStyle>
          <a:p>
            <a:r>
              <a:rPr lang="en-US" sz="2000" dirty="0">
                <a:effectLst/>
              </a:rPr>
              <a:t>Heap</a:t>
            </a:r>
          </a:p>
        </p:txBody>
      </p:sp>
      <p:sp>
        <p:nvSpPr>
          <p:cNvPr id="19" name="Title 4"/>
          <p:cNvSpPr txBox="1">
            <a:spLocks/>
          </p:cNvSpPr>
          <p:nvPr/>
        </p:nvSpPr>
        <p:spPr>
          <a:xfrm>
            <a:off x="496619" y="839737"/>
            <a:ext cx="2286000" cy="30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a:lstStyle>
          <a:p>
            <a:r>
              <a:rPr lang="en-US" sz="2000" dirty="0">
                <a:effectLst/>
              </a:rPr>
              <a:t>Stack</a:t>
            </a:r>
          </a:p>
        </p:txBody>
      </p:sp>
      <p:sp>
        <p:nvSpPr>
          <p:cNvPr id="20" name="Rounded Rectangle 19"/>
          <p:cNvSpPr/>
          <p:nvPr/>
        </p:nvSpPr>
        <p:spPr>
          <a:xfrm>
            <a:off x="3813344" y="643990"/>
            <a:ext cx="2476500" cy="1603706"/>
          </a:xfrm>
          <a:prstGeom prst="roundRect">
            <a:avLst/>
          </a:prstGeom>
          <a:no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381000" y="1160699"/>
            <a:ext cx="2721921" cy="3316052"/>
          </a:xfrm>
          <a:prstGeom prst="roundRect">
            <a:avLst/>
          </a:prstGeom>
          <a:no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848100" y="2712167"/>
            <a:ext cx="2095500" cy="707886"/>
          </a:xfrm>
          <a:prstGeom prst="rect">
            <a:avLst/>
          </a:prstGeom>
          <a:solidFill>
            <a:schemeClr val="accent6">
              <a:lumMod val="20000"/>
              <a:lumOff val="80000"/>
            </a:schemeClr>
          </a:solidFill>
          <a:ln>
            <a:solidFill>
              <a:schemeClr val="tx1"/>
            </a:solidFill>
          </a:ln>
        </p:spPr>
        <p:txBody>
          <a:bodyPr wrap="square" rtlCol="0">
            <a:spAutoFit/>
          </a:bodyPr>
          <a:lstStyle/>
          <a:p>
            <a:r>
              <a:rPr lang="en-US" sz="1000" dirty="0">
                <a:latin typeface="Consolas" panose="020B0609020204030204" pitchFamily="49" charset="0"/>
              </a:rPr>
              <a:t>Register R0          = 20</a:t>
            </a:r>
          </a:p>
          <a:p>
            <a:r>
              <a:rPr lang="en-US" sz="1000" dirty="0">
                <a:latin typeface="Consolas" panose="020B0609020204030204" pitchFamily="49" charset="0"/>
              </a:rPr>
              <a:t>Register R1          = 30</a:t>
            </a:r>
          </a:p>
          <a:p>
            <a:r>
              <a:rPr lang="en-US" sz="1000" dirty="0">
                <a:latin typeface="Consolas" panose="020B0609020204030204" pitchFamily="49" charset="0"/>
              </a:rPr>
              <a:t>Stack Pointer        = 4064</a:t>
            </a:r>
          </a:p>
          <a:p>
            <a:r>
              <a:rPr lang="en-US" sz="1000" dirty="0">
                <a:latin typeface="Consolas" panose="020B0609020204030204" pitchFamily="49" charset="0"/>
              </a:rPr>
              <a:t>Instruction Pointer  = B570</a:t>
            </a:r>
          </a:p>
        </p:txBody>
      </p:sp>
      <p:sp>
        <p:nvSpPr>
          <p:cNvPr id="23" name="Title 4"/>
          <p:cNvSpPr txBox="1">
            <a:spLocks/>
          </p:cNvSpPr>
          <p:nvPr/>
        </p:nvSpPr>
        <p:spPr>
          <a:xfrm>
            <a:off x="3614838" y="2410698"/>
            <a:ext cx="934869" cy="30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a:lstStyle>
          <a:p>
            <a:r>
              <a:rPr lang="en-US" sz="2000" dirty="0">
                <a:effectLst/>
              </a:rPr>
              <a:t>CPU</a:t>
            </a:r>
          </a:p>
        </p:txBody>
      </p:sp>
      <p:cxnSp>
        <p:nvCxnSpPr>
          <p:cNvPr id="31" name="Straight Arrow Connector 30"/>
          <p:cNvCxnSpPr/>
          <p:nvPr/>
        </p:nvCxnSpPr>
        <p:spPr>
          <a:xfrm>
            <a:off x="2333220" y="2723976"/>
            <a:ext cx="0" cy="297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718942" y="2754510"/>
            <a:ext cx="990600" cy="1344249"/>
            <a:chOff x="718942" y="2754510"/>
            <a:chExt cx="990600" cy="1344249"/>
          </a:xfrm>
        </p:grpSpPr>
        <p:sp>
          <p:nvSpPr>
            <p:cNvPr id="26" name="TextBox 25"/>
            <p:cNvSpPr txBox="1"/>
            <p:nvPr/>
          </p:nvSpPr>
          <p:spPr>
            <a:xfrm>
              <a:off x="718942" y="2754510"/>
              <a:ext cx="990600" cy="46166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Return to 72</a:t>
              </a:r>
            </a:p>
            <a:p>
              <a:r>
                <a:rPr lang="en-US" sz="800" dirty="0" err="1">
                  <a:latin typeface="Consolas" panose="020B0609020204030204" pitchFamily="49" charset="0"/>
                </a:rPr>
                <a:t>int</a:t>
              </a:r>
              <a:r>
                <a:rPr lang="en-US" sz="800" dirty="0">
                  <a:latin typeface="Consolas" panose="020B0609020204030204" pitchFamily="49" charset="0"/>
                </a:rPr>
                <a:t> </a:t>
              </a:r>
              <a:r>
                <a:rPr lang="en-US" sz="800" dirty="0" err="1">
                  <a:latin typeface="Consolas" panose="020B0609020204030204" pitchFamily="49" charset="0"/>
                </a:rPr>
                <a:t>ff</a:t>
              </a:r>
              <a:endParaRPr lang="en-US" sz="800" dirty="0">
                <a:latin typeface="Consolas" panose="020B0609020204030204" pitchFamily="49" charset="0"/>
              </a:endParaRPr>
            </a:p>
            <a:p>
              <a:r>
                <a:rPr lang="en-US" sz="800" dirty="0" err="1">
                  <a:latin typeface="Consolas" panose="020B0609020204030204" pitchFamily="49" charset="0"/>
                </a:rPr>
                <a:t>int</a:t>
              </a:r>
              <a:r>
                <a:rPr lang="en-US" sz="800" dirty="0">
                  <a:latin typeface="Consolas" panose="020B0609020204030204" pitchFamily="49" charset="0"/>
                </a:rPr>
                <a:t> b</a:t>
              </a:r>
            </a:p>
          </p:txBody>
        </p:sp>
        <p:sp>
          <p:nvSpPr>
            <p:cNvPr id="27" name="TextBox 26"/>
            <p:cNvSpPr txBox="1"/>
            <p:nvPr/>
          </p:nvSpPr>
          <p:spPr>
            <a:xfrm>
              <a:off x="718942" y="3216175"/>
              <a:ext cx="990600" cy="58477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Return to 44</a:t>
              </a:r>
            </a:p>
            <a:p>
              <a:r>
                <a:rPr lang="en-US" sz="800" dirty="0">
                  <a:latin typeface="Consolas" panose="020B0609020204030204" pitchFamily="49" charset="0"/>
                </a:rPr>
                <a:t>double cost</a:t>
              </a:r>
            </a:p>
            <a:p>
              <a:r>
                <a:rPr lang="en-US" sz="800" dirty="0" err="1">
                  <a:latin typeface="Consolas" panose="020B0609020204030204" pitchFamily="49" charset="0"/>
                </a:rPr>
                <a:t>int</a:t>
              </a:r>
              <a:r>
                <a:rPr lang="en-US" sz="800" dirty="0">
                  <a:latin typeface="Consolas" panose="020B0609020204030204" pitchFamily="49" charset="0"/>
                </a:rPr>
                <a:t> x</a:t>
              </a:r>
            </a:p>
            <a:p>
              <a:r>
                <a:rPr lang="en-US" sz="800" dirty="0">
                  <a:latin typeface="Consolas" panose="020B0609020204030204" pitchFamily="49" charset="0"/>
                </a:rPr>
                <a:t>Line k</a:t>
              </a:r>
            </a:p>
          </p:txBody>
        </p:sp>
        <p:cxnSp>
          <p:nvCxnSpPr>
            <p:cNvPr id="32" name="Straight Arrow Connector 31"/>
            <p:cNvCxnSpPr/>
            <p:nvPr/>
          </p:nvCxnSpPr>
          <p:spPr>
            <a:xfrm>
              <a:off x="1182019" y="3800950"/>
              <a:ext cx="0" cy="297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3649798" y="3620573"/>
            <a:ext cx="485774" cy="415699"/>
          </a:xfrm>
          <a:prstGeom prst="rect">
            <a:avLst/>
          </a:prstGeom>
          <a:solidFill>
            <a:schemeClr val="accent3"/>
          </a:solidFill>
          <a:ln>
            <a:solidFill>
              <a:schemeClr val="tx1"/>
            </a:solidFill>
          </a:ln>
        </p:spPr>
        <p:txBody>
          <a:bodyPr wrap="square" rtlCol="0">
            <a:spAutoFit/>
          </a:bodyPr>
          <a:lstStyle/>
          <a:p>
            <a:endParaRPr lang="en-US" sz="1000" dirty="0">
              <a:latin typeface="Consolas" panose="020B0609020204030204" pitchFamily="49" charset="0"/>
            </a:endParaRPr>
          </a:p>
        </p:txBody>
      </p:sp>
      <p:sp>
        <p:nvSpPr>
          <p:cNvPr id="25" name="TextBox 24"/>
          <p:cNvSpPr txBox="1"/>
          <p:nvPr/>
        </p:nvSpPr>
        <p:spPr>
          <a:xfrm>
            <a:off x="3644731" y="4315931"/>
            <a:ext cx="485774" cy="415699"/>
          </a:xfrm>
          <a:prstGeom prst="rect">
            <a:avLst/>
          </a:prstGeom>
          <a:solidFill>
            <a:schemeClr val="accent3"/>
          </a:solidFill>
          <a:ln>
            <a:solidFill>
              <a:schemeClr val="tx1"/>
            </a:solidFill>
          </a:ln>
        </p:spPr>
        <p:txBody>
          <a:bodyPr wrap="square" rtlCol="0">
            <a:spAutoFit/>
          </a:bodyPr>
          <a:lstStyle/>
          <a:p>
            <a:endParaRPr lang="en-US" sz="1000" dirty="0">
              <a:latin typeface="Consolas" panose="020B0609020204030204" pitchFamily="49" charset="0"/>
            </a:endParaRPr>
          </a:p>
        </p:txBody>
      </p:sp>
      <p:cxnSp>
        <p:nvCxnSpPr>
          <p:cNvPr id="36" name="Straight Arrow Connector 35"/>
          <p:cNvCxnSpPr/>
          <p:nvPr/>
        </p:nvCxnSpPr>
        <p:spPr>
          <a:xfrm flipV="1">
            <a:off x="4490734" y="1208734"/>
            <a:ext cx="684482" cy="35963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500259" y="1697461"/>
            <a:ext cx="665429" cy="433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2876550" y="2466975"/>
            <a:ext cx="1057276" cy="69292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57875" y="1785225"/>
            <a:ext cx="1457325" cy="151995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2480959" y="971550"/>
            <a:ext cx="1433816" cy="59689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214134" y="1571625"/>
            <a:ext cx="2691116" cy="210185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2376184" y="1476375"/>
            <a:ext cx="1519541" cy="76835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500259" y="3608045"/>
            <a:ext cx="2095500" cy="707886"/>
          </a:xfrm>
          <a:prstGeom prst="rect">
            <a:avLst/>
          </a:prstGeom>
          <a:solidFill>
            <a:schemeClr val="accent6">
              <a:lumMod val="20000"/>
              <a:lumOff val="80000"/>
            </a:schemeClr>
          </a:solidFill>
          <a:ln>
            <a:solidFill>
              <a:schemeClr val="tx1"/>
            </a:solidFill>
          </a:ln>
        </p:spPr>
        <p:txBody>
          <a:bodyPr wrap="square" rtlCol="0">
            <a:spAutoFit/>
          </a:bodyPr>
          <a:lstStyle/>
          <a:p>
            <a:r>
              <a:rPr lang="en-US" sz="1000" dirty="0">
                <a:latin typeface="Consolas" panose="020B0609020204030204" pitchFamily="49" charset="0"/>
              </a:rPr>
              <a:t>Register R0          = 55</a:t>
            </a:r>
          </a:p>
          <a:p>
            <a:r>
              <a:rPr lang="en-US" sz="1000" dirty="0">
                <a:latin typeface="Consolas" panose="020B0609020204030204" pitchFamily="49" charset="0"/>
              </a:rPr>
              <a:t>Register R1          = 32</a:t>
            </a:r>
          </a:p>
          <a:p>
            <a:r>
              <a:rPr lang="en-US" sz="1000" dirty="0">
                <a:latin typeface="Consolas" panose="020B0609020204030204" pitchFamily="49" charset="0"/>
              </a:rPr>
              <a:t>Stack Pointer        = 8520</a:t>
            </a:r>
          </a:p>
          <a:p>
            <a:r>
              <a:rPr lang="en-US" sz="1000" dirty="0">
                <a:latin typeface="Consolas" panose="020B0609020204030204" pitchFamily="49" charset="0"/>
              </a:rPr>
              <a:t>Instruction Pointer  = C970</a:t>
            </a:r>
          </a:p>
        </p:txBody>
      </p:sp>
      <p:cxnSp>
        <p:nvCxnSpPr>
          <p:cNvPr id="53" name="Straight Arrow Connector 52"/>
          <p:cNvCxnSpPr/>
          <p:nvPr/>
        </p:nvCxnSpPr>
        <p:spPr>
          <a:xfrm flipV="1">
            <a:off x="6400800" y="2752651"/>
            <a:ext cx="903355" cy="144613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27" idx="3"/>
          </p:cNvCxnSpPr>
          <p:nvPr/>
        </p:nvCxnSpPr>
        <p:spPr>
          <a:xfrm flipH="1" flipV="1">
            <a:off x="1709542" y="3508563"/>
            <a:ext cx="2843408" cy="53003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384034" y="4449292"/>
            <a:ext cx="485774" cy="415699"/>
          </a:xfrm>
          <a:prstGeom prst="rect">
            <a:avLst/>
          </a:prstGeom>
          <a:solidFill>
            <a:schemeClr val="accent3"/>
          </a:solidFill>
          <a:ln>
            <a:solidFill>
              <a:schemeClr val="tx1"/>
            </a:solidFill>
          </a:ln>
        </p:spPr>
        <p:txBody>
          <a:bodyPr wrap="square" rtlCol="0">
            <a:spAutoFit/>
          </a:bodyPr>
          <a:lstStyle/>
          <a:p>
            <a:endParaRPr lang="en-US" sz="1000" dirty="0">
              <a:latin typeface="Consolas" panose="020B0609020204030204" pitchFamily="49" charset="0"/>
            </a:endParaRPr>
          </a:p>
        </p:txBody>
      </p:sp>
      <p:sp>
        <p:nvSpPr>
          <p:cNvPr id="54" name="TextBox 53"/>
          <p:cNvSpPr txBox="1"/>
          <p:nvPr/>
        </p:nvSpPr>
        <p:spPr>
          <a:xfrm>
            <a:off x="5155554" y="4449291"/>
            <a:ext cx="485774" cy="415699"/>
          </a:xfrm>
          <a:prstGeom prst="rect">
            <a:avLst/>
          </a:prstGeom>
          <a:solidFill>
            <a:schemeClr val="accent3"/>
          </a:solidFill>
          <a:ln>
            <a:solidFill>
              <a:schemeClr val="tx1"/>
            </a:solidFill>
          </a:ln>
        </p:spPr>
        <p:txBody>
          <a:bodyPr wrap="square" rtlCol="0">
            <a:spAutoFit/>
          </a:bodyPr>
          <a:lstStyle/>
          <a:p>
            <a:endParaRPr lang="en-US" sz="1000" dirty="0">
              <a:latin typeface="Consolas" panose="020B0609020204030204" pitchFamily="49" charset="0"/>
            </a:endParaRPr>
          </a:p>
        </p:txBody>
      </p:sp>
      <p:sp>
        <p:nvSpPr>
          <p:cNvPr id="55" name="TextBox 54"/>
          <p:cNvSpPr txBox="1"/>
          <p:nvPr/>
        </p:nvSpPr>
        <p:spPr>
          <a:xfrm>
            <a:off x="5938017" y="4458816"/>
            <a:ext cx="485774" cy="415699"/>
          </a:xfrm>
          <a:prstGeom prst="rect">
            <a:avLst/>
          </a:prstGeom>
          <a:solidFill>
            <a:schemeClr val="accent3"/>
          </a:solidFill>
          <a:ln>
            <a:solidFill>
              <a:schemeClr val="tx1"/>
            </a:solidFill>
          </a:ln>
        </p:spPr>
        <p:txBody>
          <a:bodyPr wrap="square" rtlCol="0">
            <a:spAutoFit/>
          </a:bodyPr>
          <a:lstStyle/>
          <a:p>
            <a:endParaRPr lang="en-US" sz="1000" dirty="0">
              <a:latin typeface="Consolas" panose="020B0609020204030204" pitchFamily="49" charset="0"/>
            </a:endParaRPr>
          </a:p>
        </p:txBody>
      </p:sp>
    </p:spTree>
    <p:extLst>
      <p:ext uri="{BB962C8B-B14F-4D97-AF65-F5344CB8AC3E}">
        <p14:creationId xmlns:p14="http://schemas.microsoft.com/office/powerpoint/2010/main" val="259331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animBg="1"/>
      <p:bldP spid="55" grpId="0" animBg="1"/>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7356</TotalTime>
  <Words>2949</Words>
  <Application>Microsoft Office PowerPoint</Application>
  <PresentationFormat>On-screen Show (16:9)</PresentationFormat>
  <Paragraphs>512</Paragraphs>
  <Slides>12</Slides>
  <Notes>12</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12</vt:i4>
      </vt:variant>
    </vt:vector>
  </HeadingPairs>
  <TitlesOfParts>
    <vt:vector size="24"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Concurrency</vt:lpstr>
      <vt:lpstr>See Also</vt:lpstr>
      <vt:lpstr>CPU Review</vt:lpstr>
      <vt:lpstr>Two Things at Once</vt:lpstr>
      <vt:lpstr>Asynchronous Callbacks</vt:lpstr>
      <vt:lpstr>Asynchronous Callbacks</vt:lpstr>
      <vt:lpstr>Multiple Threads</vt:lpstr>
      <vt:lpstr>Multiple Threads</vt:lpstr>
      <vt:lpstr>Multiple Cores</vt:lpstr>
      <vt:lpstr>Multiple Processes</vt:lpstr>
      <vt:lpstr>Thread Woes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Topher</cp:lastModifiedBy>
  <cp:revision>219</cp:revision>
  <cp:lastPrinted>2015-07-06T21:44:19Z</cp:lastPrinted>
  <dcterms:created xsi:type="dcterms:W3CDTF">2015-07-04T21:12:26Z</dcterms:created>
  <dcterms:modified xsi:type="dcterms:W3CDTF">2016-03-13T18:39:41Z</dcterms:modified>
</cp:coreProperties>
</file>